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349" r:id="rId3"/>
    <p:sldId id="424" r:id="rId4"/>
    <p:sldId id="400" r:id="rId5"/>
    <p:sldId id="401" r:id="rId6"/>
    <p:sldId id="425" r:id="rId7"/>
    <p:sldId id="406" r:id="rId8"/>
    <p:sldId id="423" r:id="rId9"/>
    <p:sldId id="409" r:id="rId10"/>
    <p:sldId id="411" r:id="rId11"/>
    <p:sldId id="413" r:id="rId12"/>
    <p:sldId id="412" r:id="rId13"/>
    <p:sldId id="262" r:id="rId14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26">
          <p15:clr>
            <a:srgbClr val="A4A3A4"/>
          </p15:clr>
        </p15:guide>
        <p15:guide id="2" orient="horz" pos="3929">
          <p15:clr>
            <a:srgbClr val="A4A3A4"/>
          </p15:clr>
        </p15:guide>
        <p15:guide id="3" pos="226">
          <p15:clr>
            <a:srgbClr val="A4A3A4"/>
          </p15:clr>
        </p15:guide>
        <p15:guide id="4" pos="5534">
          <p15:clr>
            <a:srgbClr val="A4A3A4"/>
          </p15:clr>
        </p15:guide>
        <p15:guide id="5" pos="2857">
          <p15:clr>
            <a:srgbClr val="A4A3A4"/>
          </p15:clr>
        </p15:guide>
        <p15:guide id="6" pos="29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ielonka, Agnieszka" initials="Z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CA90F"/>
    <a:srgbClr val="2D601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77" autoAdjust="0"/>
    <p:restoredTop sz="98998" autoAdjust="0"/>
  </p:normalViewPr>
  <p:slideViewPr>
    <p:cSldViewPr snapToObjects="1" showGuides="1">
      <p:cViewPr>
        <p:scale>
          <a:sx n="90" d="100"/>
          <a:sy n="90" d="100"/>
        </p:scale>
        <p:origin x="-636" y="-780"/>
      </p:cViewPr>
      <p:guideLst>
        <p:guide orient="horz" pos="1026"/>
        <p:guide orient="horz" pos="3929"/>
        <p:guide pos="226"/>
        <p:guide pos="5534"/>
        <p:guide pos="2857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3621775-48FE-4C6F-B5A6-03BDBD6906CC}" type="datetimeFigureOut">
              <a:rPr lang="en-GB" smtClean="0"/>
              <a:pPr/>
              <a:t>11/02/2021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0F63670-5A31-4DEA-B9D4-8FED6A20537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256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82E6-225B-0844-8C39-6E0930CD9BAA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3820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Bild 3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0" y="3631814"/>
            <a:ext cx="9144000" cy="260549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60000" y="4550582"/>
            <a:ext cx="6552260" cy="498598"/>
          </a:xfrm>
        </p:spPr>
        <p:txBody>
          <a:bodyPr wrap="square" anchor="b">
            <a:spAutoFit/>
          </a:bodyPr>
          <a:lstStyle>
            <a:lvl1pPr algn="ctr">
              <a:lnSpc>
                <a:spcPct val="90000"/>
              </a:lnSpc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pl-PL" noProof="0" dirty="0" smtClean="0"/>
              <a:t>PRESENTATION TITLE</a:t>
            </a:r>
            <a:endParaRPr lang="pl-PL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60000" y="5310352"/>
            <a:ext cx="6552000" cy="246221"/>
          </a:xfrm>
        </p:spPr>
        <p:txBody>
          <a:bodyPr wrap="square" tIns="0" bIns="0">
            <a:sp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noProof="0" dirty="0" smtClean="0"/>
              <a:t>Placeholder Subtitle</a:t>
            </a:r>
          </a:p>
        </p:txBody>
      </p:sp>
      <p:sp>
        <p:nvSpPr>
          <p:cNvPr id="16" name="Freeform 5"/>
          <p:cNvSpPr>
            <a:spLocks/>
          </p:cNvSpPr>
          <p:nvPr userDrawn="1"/>
        </p:nvSpPr>
        <p:spPr bwMode="gray">
          <a:xfrm>
            <a:off x="179512" y="5157192"/>
            <a:ext cx="6804000" cy="93663"/>
          </a:xfrm>
          <a:custGeom>
            <a:avLst/>
            <a:gdLst>
              <a:gd name="T0" fmla="*/ 295 w 307"/>
              <a:gd name="T1" fmla="*/ 5 h 9"/>
              <a:gd name="T2" fmla="*/ 291 w 307"/>
              <a:gd name="T3" fmla="*/ 5 h 9"/>
              <a:gd name="T4" fmla="*/ 219 w 307"/>
              <a:gd name="T5" fmla="*/ 5 h 9"/>
              <a:gd name="T6" fmla="*/ 162 w 307"/>
              <a:gd name="T7" fmla="*/ 6 h 9"/>
              <a:gd name="T8" fmla="*/ 291 w 307"/>
              <a:gd name="T9" fmla="*/ 5 h 9"/>
              <a:gd name="T10" fmla="*/ 276 w 307"/>
              <a:gd name="T11" fmla="*/ 6 h 9"/>
              <a:gd name="T12" fmla="*/ 235 w 307"/>
              <a:gd name="T13" fmla="*/ 6 h 9"/>
              <a:gd name="T14" fmla="*/ 235 w 307"/>
              <a:gd name="T15" fmla="*/ 6 h 9"/>
              <a:gd name="T16" fmla="*/ 121 w 307"/>
              <a:gd name="T17" fmla="*/ 7 h 9"/>
              <a:gd name="T18" fmla="*/ 121 w 307"/>
              <a:gd name="T19" fmla="*/ 8 h 9"/>
              <a:gd name="T20" fmla="*/ 121 w 307"/>
              <a:gd name="T21" fmla="*/ 8 h 9"/>
              <a:gd name="T22" fmla="*/ 121 w 307"/>
              <a:gd name="T23" fmla="*/ 8 h 9"/>
              <a:gd name="T24" fmla="*/ 124 w 307"/>
              <a:gd name="T25" fmla="*/ 8 h 9"/>
              <a:gd name="T26" fmla="*/ 121 w 307"/>
              <a:gd name="T27" fmla="*/ 8 h 9"/>
              <a:gd name="T28" fmla="*/ 233 w 307"/>
              <a:gd name="T29" fmla="*/ 6 h 9"/>
              <a:gd name="T30" fmla="*/ 57 w 307"/>
              <a:gd name="T31" fmla="*/ 9 h 9"/>
              <a:gd name="T32" fmla="*/ 46 w 307"/>
              <a:gd name="T33" fmla="*/ 9 h 9"/>
              <a:gd name="T34" fmla="*/ 15 w 307"/>
              <a:gd name="T35" fmla="*/ 9 h 9"/>
              <a:gd name="T36" fmla="*/ 28 w 307"/>
              <a:gd name="T37" fmla="*/ 6 h 9"/>
              <a:gd name="T38" fmla="*/ 28 w 307"/>
              <a:gd name="T39" fmla="*/ 6 h 9"/>
              <a:gd name="T40" fmla="*/ 20 w 307"/>
              <a:gd name="T41" fmla="*/ 3 h 9"/>
              <a:gd name="T42" fmla="*/ 103 w 307"/>
              <a:gd name="T43" fmla="*/ 1 h 9"/>
              <a:gd name="T44" fmla="*/ 165 w 307"/>
              <a:gd name="T45" fmla="*/ 1 h 9"/>
              <a:gd name="T46" fmla="*/ 253 w 307"/>
              <a:gd name="T47" fmla="*/ 0 h 9"/>
              <a:gd name="T48" fmla="*/ 287 w 307"/>
              <a:gd name="T49" fmla="*/ 0 h 9"/>
              <a:gd name="T50" fmla="*/ 290 w 307"/>
              <a:gd name="T51" fmla="*/ 1 h 9"/>
              <a:gd name="T52" fmla="*/ 239 w 307"/>
              <a:gd name="T53" fmla="*/ 1 h 9"/>
              <a:gd name="T54" fmla="*/ 178 w 307"/>
              <a:gd name="T55" fmla="*/ 2 h 9"/>
              <a:gd name="T56" fmla="*/ 239 w 307"/>
              <a:gd name="T57" fmla="*/ 1 h 9"/>
              <a:gd name="T58" fmla="*/ 289 w 307"/>
              <a:gd name="T59" fmla="*/ 1 h 9"/>
              <a:gd name="T60" fmla="*/ 289 w 307"/>
              <a:gd name="T61" fmla="*/ 2 h 9"/>
              <a:gd name="T62" fmla="*/ 297 w 307"/>
              <a:gd name="T63" fmla="*/ 2 h 9"/>
              <a:gd name="T64" fmla="*/ 300 w 307"/>
              <a:gd name="T65" fmla="*/ 5 h 9"/>
              <a:gd name="T66" fmla="*/ 295 w 307"/>
              <a:gd name="T67" fmla="*/ 5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07" h="9">
                <a:moveTo>
                  <a:pt x="295" y="5"/>
                </a:moveTo>
                <a:cubicBezTo>
                  <a:pt x="294" y="5"/>
                  <a:pt x="293" y="5"/>
                  <a:pt x="291" y="5"/>
                </a:cubicBezTo>
                <a:cubicBezTo>
                  <a:pt x="268" y="5"/>
                  <a:pt x="245" y="5"/>
                  <a:pt x="219" y="5"/>
                </a:cubicBezTo>
                <a:cubicBezTo>
                  <a:pt x="201" y="5"/>
                  <a:pt x="180" y="6"/>
                  <a:pt x="162" y="6"/>
                </a:cubicBezTo>
                <a:cubicBezTo>
                  <a:pt x="205" y="6"/>
                  <a:pt x="250" y="5"/>
                  <a:pt x="291" y="5"/>
                </a:cubicBezTo>
                <a:cubicBezTo>
                  <a:pt x="287" y="6"/>
                  <a:pt x="282" y="6"/>
                  <a:pt x="276" y="6"/>
                </a:cubicBezTo>
                <a:cubicBezTo>
                  <a:pt x="262" y="6"/>
                  <a:pt x="249" y="6"/>
                  <a:pt x="235" y="6"/>
                </a:cubicBezTo>
                <a:cubicBezTo>
                  <a:pt x="235" y="6"/>
                  <a:pt x="235" y="6"/>
                  <a:pt x="235" y="6"/>
                </a:cubicBezTo>
                <a:cubicBezTo>
                  <a:pt x="196" y="7"/>
                  <a:pt x="160" y="6"/>
                  <a:pt x="121" y="7"/>
                </a:cubicBezTo>
                <a:cubicBezTo>
                  <a:pt x="123" y="7"/>
                  <a:pt x="122" y="7"/>
                  <a:pt x="121" y="8"/>
                </a:cubicBezTo>
                <a:cubicBezTo>
                  <a:pt x="121" y="8"/>
                  <a:pt x="121" y="8"/>
                  <a:pt x="121" y="8"/>
                </a:cubicBezTo>
                <a:cubicBezTo>
                  <a:pt x="121" y="8"/>
                  <a:pt x="121" y="8"/>
                  <a:pt x="121" y="8"/>
                </a:cubicBezTo>
                <a:cubicBezTo>
                  <a:pt x="121" y="8"/>
                  <a:pt x="121" y="8"/>
                  <a:pt x="124" y="8"/>
                </a:cubicBezTo>
                <a:cubicBezTo>
                  <a:pt x="121" y="8"/>
                  <a:pt x="121" y="8"/>
                  <a:pt x="121" y="8"/>
                </a:cubicBezTo>
                <a:cubicBezTo>
                  <a:pt x="160" y="7"/>
                  <a:pt x="195" y="7"/>
                  <a:pt x="233" y="6"/>
                </a:cubicBezTo>
                <a:cubicBezTo>
                  <a:pt x="174" y="7"/>
                  <a:pt x="117" y="8"/>
                  <a:pt x="57" y="9"/>
                </a:cubicBezTo>
                <a:cubicBezTo>
                  <a:pt x="54" y="9"/>
                  <a:pt x="49" y="9"/>
                  <a:pt x="46" y="9"/>
                </a:cubicBezTo>
                <a:cubicBezTo>
                  <a:pt x="36" y="8"/>
                  <a:pt x="25" y="8"/>
                  <a:pt x="15" y="9"/>
                </a:cubicBezTo>
                <a:cubicBezTo>
                  <a:pt x="18" y="8"/>
                  <a:pt x="7" y="6"/>
                  <a:pt x="28" y="6"/>
                </a:cubicBezTo>
                <a:cubicBezTo>
                  <a:pt x="28" y="6"/>
                  <a:pt x="28" y="6"/>
                  <a:pt x="28" y="6"/>
                </a:cubicBezTo>
                <a:cubicBezTo>
                  <a:pt x="7" y="5"/>
                  <a:pt x="0" y="4"/>
                  <a:pt x="20" y="3"/>
                </a:cubicBezTo>
                <a:cubicBezTo>
                  <a:pt x="44" y="2"/>
                  <a:pt x="75" y="2"/>
                  <a:pt x="103" y="1"/>
                </a:cubicBezTo>
                <a:cubicBezTo>
                  <a:pt x="124" y="1"/>
                  <a:pt x="144" y="1"/>
                  <a:pt x="165" y="1"/>
                </a:cubicBezTo>
                <a:cubicBezTo>
                  <a:pt x="194" y="1"/>
                  <a:pt x="225" y="0"/>
                  <a:pt x="253" y="0"/>
                </a:cubicBezTo>
                <a:cubicBezTo>
                  <a:pt x="263" y="0"/>
                  <a:pt x="282" y="0"/>
                  <a:pt x="287" y="0"/>
                </a:cubicBezTo>
                <a:cubicBezTo>
                  <a:pt x="290" y="0"/>
                  <a:pt x="291" y="1"/>
                  <a:pt x="290" y="1"/>
                </a:cubicBezTo>
                <a:cubicBezTo>
                  <a:pt x="273" y="1"/>
                  <a:pt x="256" y="1"/>
                  <a:pt x="239" y="1"/>
                </a:cubicBezTo>
                <a:cubicBezTo>
                  <a:pt x="219" y="2"/>
                  <a:pt x="198" y="2"/>
                  <a:pt x="178" y="2"/>
                </a:cubicBezTo>
                <a:cubicBezTo>
                  <a:pt x="198" y="2"/>
                  <a:pt x="218" y="2"/>
                  <a:pt x="239" y="1"/>
                </a:cubicBezTo>
                <a:cubicBezTo>
                  <a:pt x="256" y="1"/>
                  <a:pt x="273" y="1"/>
                  <a:pt x="289" y="1"/>
                </a:cubicBezTo>
                <a:cubicBezTo>
                  <a:pt x="289" y="2"/>
                  <a:pt x="288" y="2"/>
                  <a:pt x="289" y="2"/>
                </a:cubicBezTo>
                <a:cubicBezTo>
                  <a:pt x="297" y="2"/>
                  <a:pt x="297" y="2"/>
                  <a:pt x="297" y="2"/>
                </a:cubicBezTo>
                <a:cubicBezTo>
                  <a:pt x="307" y="3"/>
                  <a:pt x="305" y="4"/>
                  <a:pt x="300" y="5"/>
                </a:cubicBezTo>
                <a:cubicBezTo>
                  <a:pt x="298" y="5"/>
                  <a:pt x="297" y="5"/>
                  <a:pt x="295" y="5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noProof="0" dirty="0"/>
          </a:p>
        </p:txBody>
      </p:sp>
      <p:grpSp>
        <p:nvGrpSpPr>
          <p:cNvPr id="10" name="Gruppieren 9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uppieren 12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4" name="Gerade Verbindung 13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ieren 17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ieren 22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4" name="Gerade Verbindung 23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449" y="183879"/>
            <a:ext cx="3281363" cy="144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5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Pictur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26E562FD-417A-434E-85CF-DA3912320461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58775" y="1628775"/>
            <a:ext cx="8426450" cy="4608513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</p:spTree>
    <p:extLst>
      <p:ext uri="{BB962C8B-B14F-4D97-AF65-F5344CB8AC3E}">
        <p14:creationId xmlns:p14="http://schemas.microsoft.com/office/powerpoint/2010/main" xmlns="" val="88963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D5DFE09A-913B-4722-A081-471A2EA15C5E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58774" y="3875088"/>
            <a:ext cx="8419689" cy="2182812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4" y="1583999"/>
            <a:ext cx="8430931" cy="2227589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8430930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</p:spTree>
    <p:extLst>
      <p:ext uri="{BB962C8B-B14F-4D97-AF65-F5344CB8AC3E}">
        <p14:creationId xmlns:p14="http://schemas.microsoft.com/office/powerpoint/2010/main" xmlns="" val="3354719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ED8F7B3-CBDB-4762-9486-88C39D1333A8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01751" y="1628774"/>
            <a:ext cx="4176712" cy="4429126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4" y="1584000"/>
            <a:ext cx="4176713" cy="4473900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12993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</p:spTree>
    <p:extLst>
      <p:ext uri="{BB962C8B-B14F-4D97-AF65-F5344CB8AC3E}">
        <p14:creationId xmlns:p14="http://schemas.microsoft.com/office/powerpoint/2010/main" xmlns="" val="1911450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F315883-9D1A-4CA2-AAD8-2DD86FFF5B1A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58776" y="1628774"/>
            <a:ext cx="4176712" cy="4429126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608512" y="1584000"/>
            <a:ext cx="4176713" cy="4473900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12993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</p:spTree>
    <p:extLst>
      <p:ext uri="{BB962C8B-B14F-4D97-AF65-F5344CB8AC3E}">
        <p14:creationId xmlns:p14="http://schemas.microsoft.com/office/powerpoint/2010/main" xmlns="" val="3951706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2080FAFE-F47B-43BD-A3C5-606DFC11348F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4" y="1584000"/>
            <a:ext cx="4176713" cy="4473900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12993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3" name="Bildplatzhalt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4601751" y="1628775"/>
            <a:ext cx="2062228" cy="2419539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  <p:sp>
        <p:nvSpPr>
          <p:cNvPr id="25" name="Bildplatzhalter 9"/>
          <p:cNvSpPr>
            <a:spLocks noGrp="1"/>
          </p:cNvSpPr>
          <p:nvPr>
            <p:ph type="pic" sz="quarter" idx="21" hasCustomPrompt="1"/>
          </p:nvPr>
        </p:nvSpPr>
        <p:spPr bwMode="gray">
          <a:xfrm>
            <a:off x="6727479" y="1628775"/>
            <a:ext cx="2062227" cy="1947990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  <p:sp>
        <p:nvSpPr>
          <p:cNvPr id="26" name="Bildplatzhalter 9"/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4601751" y="4109910"/>
            <a:ext cx="2062227" cy="1947990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  <p:sp>
        <p:nvSpPr>
          <p:cNvPr id="27" name="Bildplatzhalter 9"/>
          <p:cNvSpPr>
            <a:spLocks noGrp="1"/>
          </p:cNvSpPr>
          <p:nvPr>
            <p:ph type="pic" sz="quarter" idx="23" hasCustomPrompt="1"/>
          </p:nvPr>
        </p:nvSpPr>
        <p:spPr bwMode="gray">
          <a:xfrm>
            <a:off x="6727479" y="3638361"/>
            <a:ext cx="2062228" cy="2419539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</a:p>
        </p:txBody>
      </p:sp>
    </p:spTree>
    <p:extLst>
      <p:ext uri="{BB962C8B-B14F-4D97-AF65-F5344CB8AC3E}">
        <p14:creationId xmlns:p14="http://schemas.microsoft.com/office/powerpoint/2010/main" xmlns="" val="3279476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E64DCD4-2568-4DB5-AAB3-A952952B3BA1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9" name="Tabellenplatzhalter 8"/>
          <p:cNvSpPr>
            <a:spLocks noGrp="1"/>
          </p:cNvSpPr>
          <p:nvPr>
            <p:ph type="tbl" sz="quarter" idx="16" hasCustomPrompt="1"/>
          </p:nvPr>
        </p:nvSpPr>
        <p:spPr bwMode="gray">
          <a:xfrm>
            <a:off x="358775" y="1628775"/>
            <a:ext cx="8426450" cy="4419226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Table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xmlns="" val="2374184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56916734-4780-4EEB-BDC3-75A72A8BA0DA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rgbClr val="878787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9" name="Tabellenplatzhalter 8"/>
          <p:cNvSpPr>
            <a:spLocks noGrp="1"/>
          </p:cNvSpPr>
          <p:nvPr>
            <p:ph type="tbl" sz="quarter" idx="16" hasCustomPrompt="1"/>
          </p:nvPr>
        </p:nvSpPr>
        <p:spPr bwMode="gray">
          <a:xfrm>
            <a:off x="4608513" y="1628774"/>
            <a:ext cx="4176712" cy="4429126"/>
          </a:xfrm>
        </p:spPr>
        <p:txBody>
          <a:bodyPr lIns="72000"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Table</a:t>
            </a:r>
          </a:p>
          <a:p>
            <a:endParaRPr lang="pl-PL" noProof="0" dirty="0"/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00800" y="6084000"/>
            <a:ext cx="4176712" cy="144463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4176713" cy="4644000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550200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B67292B-9E25-4566-B2F9-1B047B0D450C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9" name="Tabellenplatzhalter 8"/>
          <p:cNvSpPr>
            <a:spLocks noGrp="1"/>
          </p:cNvSpPr>
          <p:nvPr>
            <p:ph type="tbl" sz="quarter" idx="16" hasCustomPrompt="1"/>
          </p:nvPr>
        </p:nvSpPr>
        <p:spPr bwMode="gray">
          <a:xfrm>
            <a:off x="358775" y="1628772"/>
            <a:ext cx="4176712" cy="4429127"/>
          </a:xfrm>
        </p:spPr>
        <p:txBody>
          <a:bodyPr lIns="72000"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Table</a:t>
            </a:r>
          </a:p>
          <a:p>
            <a:endParaRPr lang="pl-PL" noProof="0" dirty="0"/>
          </a:p>
        </p:txBody>
      </p:sp>
      <p:sp>
        <p:nvSpPr>
          <p:cNvPr id="10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08513" y="1584000"/>
            <a:ext cx="4176712" cy="464400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4248163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81E9284B-6217-45CA-8D20-1782EA3E419D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7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6852"/>
            <a:ext cx="8426450" cy="3961048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noProof="0" smtClean="0"/>
              <a:t>Click icon to add chart</a:t>
            </a:r>
            <a:endParaRPr lang="pl-PL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8426450" cy="246221"/>
          </a:xfrm>
        </p:spPr>
        <p:txBody>
          <a:bodyPr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pl-PL" noProof="0" dirty="0" smtClean="0"/>
              <a:t>Title of chart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Value unit</a:t>
            </a:r>
          </a:p>
        </p:txBody>
      </p:sp>
    </p:spTree>
    <p:extLst>
      <p:ext uri="{BB962C8B-B14F-4D97-AF65-F5344CB8AC3E}">
        <p14:creationId xmlns:p14="http://schemas.microsoft.com/office/powerpoint/2010/main" xmlns="" val="3875154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diagram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7B76CA4A-513A-4A54-823D-BF4A914037D2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7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6852"/>
            <a:ext cx="8426450" cy="2988332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US" noProof="0" smtClean="0"/>
              <a:t>Click icon to add chart</a:t>
            </a:r>
            <a:endParaRPr lang="pl-PL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8426450" cy="246221"/>
          </a:xfrm>
        </p:spPr>
        <p:txBody>
          <a:bodyPr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pl-PL" noProof="0" dirty="0" smtClean="0"/>
              <a:t>Title of chart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Value unit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1" hasCustomPrompt="1"/>
          </p:nvPr>
        </p:nvSpPr>
        <p:spPr>
          <a:xfrm>
            <a:off x="358775" y="5157788"/>
            <a:ext cx="8426450" cy="892175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405492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485DBFBF-F368-4B0F-99D9-EE98EEE51408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>
            <a:lvl1pPr>
              <a:defRPr b="1"/>
            </a:lvl1pPr>
          </a:lstStyle>
          <a:p>
            <a:r>
              <a:rPr lang="pl-PL" noProof="0" dirty="0" smtClean="0"/>
              <a:t>Agenda</a:t>
            </a:r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xmlns="" val="409365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5287BC77-CF2F-4266-9B89-9BF2995A922E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0" name="Diagrammplatzhalter 9"/>
          <p:cNvSpPr>
            <a:spLocks noGrp="1"/>
          </p:cNvSpPr>
          <p:nvPr>
            <p:ph type="chart" sz="quarter" idx="17"/>
          </p:nvPr>
        </p:nvSpPr>
        <p:spPr bwMode="gray">
          <a:xfrm>
            <a:off x="4608513" y="2096852"/>
            <a:ext cx="4176712" cy="3961048"/>
          </a:xfrm>
        </p:spPr>
        <p:txBody>
          <a:bodyPr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US" noProof="0" smtClean="0"/>
              <a:t>Click icon to add chart</a:t>
            </a:r>
            <a:endParaRPr lang="pl-PL" noProof="0" dirty="0"/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600800" y="6084000"/>
            <a:ext cx="4176712" cy="144463"/>
          </a:xfrm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08513" y="1584000"/>
            <a:ext cx="4176712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pl-PL" noProof="0" dirty="0" smtClean="0"/>
              <a:t>Title of chart</a:t>
            </a:r>
          </a:p>
        </p:txBody>
      </p:sp>
      <p:sp>
        <p:nvSpPr>
          <p:cNvPr id="13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608513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Value unit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358774" y="1584000"/>
            <a:ext cx="4176713" cy="4644000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56910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51148B6-E876-49CD-89B7-2D8AC5B37E4F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08513" y="1584000"/>
            <a:ext cx="4176712" cy="464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584000"/>
            <a:ext cx="4176713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pl-PL" noProof="0" dirty="0" smtClean="0"/>
              <a:t>Title of chart</a:t>
            </a:r>
          </a:p>
        </p:txBody>
      </p:sp>
      <p:sp>
        <p:nvSpPr>
          <p:cNvPr id="13" name="Textplatzhalter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Value unit</a:t>
            </a:r>
          </a:p>
        </p:txBody>
      </p:sp>
      <p:sp>
        <p:nvSpPr>
          <p:cNvPr id="14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8800"/>
            <a:ext cx="4176713" cy="3959100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US" noProof="0" smtClean="0"/>
              <a:t>Click icon to add chart</a:t>
            </a:r>
            <a:endParaRPr lang="pl-PL" noProof="0" dirty="0" smtClean="0"/>
          </a:p>
        </p:txBody>
      </p:sp>
    </p:spTree>
    <p:extLst>
      <p:ext uri="{BB962C8B-B14F-4D97-AF65-F5344CB8AC3E}">
        <p14:creationId xmlns:p14="http://schemas.microsoft.com/office/powerpoint/2010/main" xmlns="" val="1897735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diagr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3D1DCEEA-2DAC-4C1A-8972-EDB3D9051A1E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7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8800"/>
            <a:ext cx="4176713" cy="3959100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US" noProof="0" smtClean="0"/>
              <a:t>Click icon to add chart</a:t>
            </a:r>
            <a:endParaRPr lang="pl-PL" noProof="0" dirty="0" smtClean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4176713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pl-PL" noProof="0" dirty="0" smtClean="0"/>
              <a:t>Title of chart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Value unit</a:t>
            </a:r>
          </a:p>
        </p:txBody>
      </p:sp>
      <p:sp>
        <p:nvSpPr>
          <p:cNvPr id="13" name="Textplatzhalter 11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608513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5" name="Diagrammplatzhalter 6"/>
          <p:cNvSpPr>
            <a:spLocks noGrp="1"/>
          </p:cNvSpPr>
          <p:nvPr>
            <p:ph type="chart" sz="quarter" idx="21"/>
          </p:nvPr>
        </p:nvSpPr>
        <p:spPr bwMode="gray">
          <a:xfrm>
            <a:off x="4608513" y="2098800"/>
            <a:ext cx="4176713" cy="3959100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noProof="0" smtClean="0"/>
              <a:t>Click icon to add chart</a:t>
            </a:r>
            <a:endParaRPr lang="pl-PL" noProof="0" dirty="0" smtClean="0"/>
          </a:p>
        </p:txBody>
      </p:sp>
      <p:sp>
        <p:nvSpPr>
          <p:cNvPr id="16" name="Textplatzhalter 10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4608513" y="1584000"/>
            <a:ext cx="4176713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pl-PL" noProof="0" dirty="0" smtClean="0"/>
              <a:t>Title of chart</a:t>
            </a:r>
          </a:p>
        </p:txBody>
      </p:sp>
      <p:sp>
        <p:nvSpPr>
          <p:cNvPr id="17" name="Textplatzhalter 13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608513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Value unit</a:t>
            </a:r>
          </a:p>
        </p:txBody>
      </p:sp>
    </p:spTree>
    <p:extLst>
      <p:ext uri="{BB962C8B-B14F-4D97-AF65-F5344CB8AC3E}">
        <p14:creationId xmlns:p14="http://schemas.microsoft.com/office/powerpoint/2010/main" xmlns="" val="3579076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6133789-C490-4A4F-89A5-9FD1DE00FDBD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7" name="Medienplatzhalter 6"/>
          <p:cNvSpPr>
            <a:spLocks noGrp="1"/>
          </p:cNvSpPr>
          <p:nvPr>
            <p:ph type="media" sz="quarter" idx="16"/>
          </p:nvPr>
        </p:nvSpPr>
        <p:spPr>
          <a:xfrm>
            <a:off x="358775" y="1628775"/>
            <a:ext cx="8426450" cy="4608513"/>
          </a:xfrm>
        </p:spPr>
        <p:txBody>
          <a:bodyPr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icon to add media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xmlns="" val="33490549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7042891" y="1624990"/>
            <a:ext cx="1728949" cy="1728000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l-PL" noProof="0" dirty="0" smtClean="0"/>
              <a:t>Picture</a:t>
            </a:r>
            <a:endParaRPr lang="pl-PL" noProof="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7054532" y="3569541"/>
            <a:ext cx="1728788" cy="169277"/>
          </a:xfrm>
        </p:spPr>
        <p:txBody>
          <a:bodyPr tIns="0">
            <a:spAutoFit/>
          </a:bodyPr>
          <a:lstStyle>
            <a:lvl1pPr algn="r">
              <a:spcBef>
                <a:spcPts val="0"/>
              </a:spcBef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Placeholder Name</a:t>
            </a:r>
            <a:endParaRPr lang="pl-PL" noProof="0" dirty="0"/>
          </a:p>
        </p:txBody>
      </p:sp>
      <p:grpSp>
        <p:nvGrpSpPr>
          <p:cNvPr id="8" name="Gruppieren 7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10" name="Gerade Verbindung 9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ieren 19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Grafik 2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449" y="183879"/>
            <a:ext cx="3281363" cy="144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3763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pl-PL" noProof="0" dirty="0" smtClean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 userDrawn="1"/>
        </p:nvSpPr>
        <p:spPr bwMode="gray">
          <a:xfrm>
            <a:off x="3203848" y="4452184"/>
            <a:ext cx="2736304" cy="1969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200" b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Fundacja</a:t>
            </a:r>
            <a:r>
              <a:rPr lang="pl-PL" sz="1200" b="1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 DKMS</a:t>
            </a:r>
            <a:br>
              <a:rPr lang="pl-PL" sz="1200" b="1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pl-PL" sz="1200" b="1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/>
            </a:r>
            <a:br>
              <a:rPr lang="pl-PL" sz="1200" b="1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pl-PL" sz="1200" b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ul. Altowa 6 lok. 9</a:t>
            </a:r>
            <a:br>
              <a:rPr lang="pl-PL" sz="1200" b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pl-PL" sz="1200" b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02-386 Warszawa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T +48 22 882 94 00</a:t>
            </a:r>
            <a:b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 +48 22 882 94 02</a:t>
            </a:r>
            <a:b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kontakt@dkms.pl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dkms.pl</a:t>
            </a:r>
            <a:b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pl-PL" sz="1200" baseline="0" noProof="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© DKMS 2017</a:t>
            </a:r>
            <a:endParaRPr lang="pl-PL" sz="1200" noProof="0" dirty="0" smtClean="0"/>
          </a:p>
        </p:txBody>
      </p:sp>
      <p:grpSp>
        <p:nvGrpSpPr>
          <p:cNvPr id="14" name="Gruppieren 13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15" name="Gerade Verbindung 14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8" name="Gerade Verbindung 17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ieren 19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pieren 24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6" name="Gerade Verbindung 25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31" y="568597"/>
            <a:ext cx="2563507" cy="75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95427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ext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374494" y="348178"/>
            <a:ext cx="8395013" cy="26115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Aft>
                <a:spcPts val="0"/>
              </a:spcAft>
              <a:buFontTx/>
              <a:buNone/>
              <a:defRPr sz="1500" b="1">
                <a:latin typeface="Arial"/>
                <a:cs typeface="Arial"/>
              </a:defRPr>
            </a:lvl1pPr>
            <a:lvl2pPr marL="0" indent="0">
              <a:spcAft>
                <a:spcPts val="0"/>
              </a:spcAft>
              <a:buFontTx/>
              <a:buNone/>
              <a:defRPr>
                <a:latin typeface="Arial"/>
                <a:cs typeface="Arial"/>
              </a:defRPr>
            </a:lvl2pPr>
            <a:lvl3pPr marL="0" indent="0">
              <a:spcAft>
                <a:spcPts val="0"/>
              </a:spcAft>
              <a:buFontTx/>
              <a:buNone/>
              <a:defRPr>
                <a:latin typeface="Arial"/>
                <a:cs typeface="Arial"/>
              </a:defRPr>
            </a:lvl3pPr>
            <a:lvl4pPr marL="0" indent="0">
              <a:spcAft>
                <a:spcPts val="0"/>
              </a:spcAft>
              <a:buFontTx/>
              <a:buNone/>
              <a:defRPr>
                <a:latin typeface="Arial"/>
                <a:cs typeface="Arial"/>
              </a:defRPr>
            </a:lvl4pPr>
            <a:lvl5pPr marL="0" indent="0">
              <a:spcAft>
                <a:spcPts val="0"/>
              </a:spcAft>
              <a:buFontTx/>
              <a:buNone/>
              <a:defRPr>
                <a:latin typeface="Arial"/>
                <a:cs typeface="Arial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2"/>
          </p:nvPr>
        </p:nvSpPr>
        <p:spPr>
          <a:xfrm>
            <a:off x="374493" y="1959819"/>
            <a:ext cx="8395014" cy="3983091"/>
          </a:xfrm>
          <a:prstGeom prst="rect">
            <a:avLst/>
          </a:prstGeom>
        </p:spPr>
        <p:txBody>
          <a:bodyPr vert="horz" lIns="0" tIns="0" rIns="0" bIns="0"/>
          <a:lstStyle>
            <a:lvl1pPr>
              <a:lnSpc>
                <a:spcPct val="100000"/>
              </a:lnSpc>
              <a:spcAft>
                <a:spcPts val="2182"/>
              </a:spcAft>
              <a:defRPr sz="2200">
                <a:latin typeface="Arial"/>
              </a:defRPr>
            </a:lvl1pPr>
            <a:lvl2pPr marL="242430" indent="-242430">
              <a:lnSpc>
                <a:spcPct val="100000"/>
              </a:lnSpc>
              <a:spcAft>
                <a:spcPts val="2182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200">
                <a:latin typeface="Arial"/>
              </a:defRPr>
            </a:lvl2pPr>
            <a:lvl3pPr marL="493519" indent="-251089">
              <a:lnSpc>
                <a:spcPct val="100000"/>
              </a:lnSpc>
              <a:spcAft>
                <a:spcPts val="2182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200">
                <a:latin typeface="Arial"/>
              </a:defRPr>
            </a:lvl3pPr>
            <a:lvl4pPr marL="406937" indent="-406937">
              <a:lnSpc>
                <a:spcPct val="100000"/>
              </a:lnSpc>
              <a:spcAft>
                <a:spcPts val="2182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200" b="1">
                <a:latin typeface="Arial"/>
              </a:defRPr>
            </a:lvl4pPr>
            <a:lvl5pPr marL="406937" indent="-406937">
              <a:lnSpc>
                <a:spcPct val="100000"/>
              </a:lnSpc>
              <a:spcAft>
                <a:spcPts val="2182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200" b="1">
                <a:latin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653796" y="6334713"/>
            <a:ext cx="4525436" cy="36420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lang="de-DE" sz="1100" b="0"/>
            </a:lvl1pPr>
          </a:lstStyle>
          <a:p>
            <a:r>
              <a:rPr lang="de-DE" smtClean="0"/>
              <a:t>Ewa Visan  |  Marketing &amp; PR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33310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 rtlCol="0" anchor="t">
            <a:noAutofit/>
          </a:bodyPr>
          <a:lstStyle/>
          <a:p>
            <a:pPr marL="0" indent="0" algn="l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l-PL" noProof="0" dirty="0" smtClean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024000"/>
            <a:ext cx="8424545" cy="553998"/>
          </a:xfrm>
        </p:spPr>
        <p:txBody>
          <a:bodyPr wrap="square" anchor="b" anchorCtr="0">
            <a:spAutoFit/>
          </a:bodyPr>
          <a:lstStyle>
            <a:lvl1pPr algn="ctr">
              <a:spcBef>
                <a:spcPts val="0"/>
              </a:spcBef>
              <a:defRPr sz="3630" b="1" cap="all" baseline="0">
                <a:solidFill>
                  <a:schemeClr val="bg1"/>
                </a:solidFill>
              </a:defRPr>
            </a:lvl1pPr>
            <a:lvl2pPr marL="36000">
              <a:spcBef>
                <a:spcPts val="0"/>
              </a:spcBef>
              <a:defRPr sz="2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2pPr>
          </a:lstStyle>
          <a:p>
            <a:pPr lvl="0"/>
            <a:r>
              <a:rPr lang="pl-PL" noProof="0" dirty="0" smtClean="0"/>
              <a:t>01 Chaptername</a:t>
            </a:r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pieren 8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0" name="Gerade Verbindung 9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" name="Bild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8775" y="3401656"/>
            <a:ext cx="8424000" cy="52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40322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 rtlCol="0" anchor="t">
            <a:noAutofit/>
          </a:bodyPr>
          <a:lstStyle/>
          <a:p>
            <a:pPr marL="0" indent="0" algn="l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l-PL" noProof="0" dirty="0" smtClean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024000"/>
            <a:ext cx="8424545" cy="553998"/>
          </a:xfrm>
        </p:spPr>
        <p:txBody>
          <a:bodyPr wrap="square" anchor="b" anchorCtr="0">
            <a:spAutoFit/>
          </a:bodyPr>
          <a:lstStyle>
            <a:lvl1pPr algn="ctr">
              <a:spcBef>
                <a:spcPts val="0"/>
              </a:spcBef>
              <a:defRPr sz="3630" b="1" cap="all" baseline="0">
                <a:solidFill>
                  <a:schemeClr val="bg1"/>
                </a:solidFill>
              </a:defRPr>
            </a:lvl1pPr>
            <a:lvl2pPr marL="36000">
              <a:spcBef>
                <a:spcPts val="0"/>
              </a:spcBef>
              <a:defRPr sz="2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2pPr>
          </a:lstStyle>
          <a:p>
            <a:pPr lvl="0"/>
            <a:r>
              <a:rPr lang="pl-PL" noProof="0" dirty="0" smtClean="0"/>
              <a:t>01 Chaptername</a:t>
            </a:r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pieren 8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0" name="Gerade Verbindung 9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" name="Bild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8775" y="3401656"/>
            <a:ext cx="8424000" cy="524104"/>
          </a:xfrm>
          <a:prstGeom prst="rect">
            <a:avLst/>
          </a:prstGeom>
        </p:spPr>
      </p:pic>
      <p:sp>
        <p:nvSpPr>
          <p:cNvPr id="23" name="Textplatzhalter 24"/>
          <p:cNvSpPr>
            <a:spLocks noGrp="1"/>
          </p:cNvSpPr>
          <p:nvPr>
            <p:ph type="body" sz="quarter" idx="15" hasCustomPrompt="1"/>
          </p:nvPr>
        </p:nvSpPr>
        <p:spPr>
          <a:xfrm>
            <a:off x="360000" y="3780000"/>
            <a:ext cx="8424000" cy="360362"/>
          </a:xfrm>
        </p:spPr>
        <p:txBody>
          <a:bodyPr/>
          <a:lstStyle>
            <a:lvl1pPr algn="ctr">
              <a:spcBef>
                <a:spcPts val="0"/>
              </a:spcBef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noProof="0" dirty="0" smtClean="0"/>
              <a:t>Introdetails to the chapter</a:t>
            </a:r>
          </a:p>
        </p:txBody>
      </p:sp>
    </p:spTree>
    <p:extLst>
      <p:ext uri="{BB962C8B-B14F-4D97-AF65-F5344CB8AC3E}">
        <p14:creationId xmlns:p14="http://schemas.microsoft.com/office/powerpoint/2010/main" xmlns="" val="36766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screen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9144000" cy="6858000"/>
          </a:xfrm>
        </p:spPr>
        <p:txBody>
          <a:bodyPr tIns="108000" anchor="ctr">
            <a:normAutofit/>
          </a:bodyPr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  <a:endParaRPr lang="pl-PL" noProof="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58774" y="296652"/>
            <a:ext cx="8424546" cy="1116124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36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“CLICK TO enter a quote in </a:t>
            </a:r>
            <a:r>
              <a:rPr lang="de-DE" noProof="0" dirty="0" smtClean="0"/>
              <a:t/>
            </a:r>
            <a:br>
              <a:rPr lang="de-DE" noProof="0" dirty="0" smtClean="0"/>
            </a:br>
            <a:r>
              <a:rPr lang="pl-PL" noProof="0" dirty="0" smtClean="0"/>
              <a:t>a different color”</a:t>
            </a:r>
            <a:endParaRPr lang="pl-PL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58774" y="1439636"/>
            <a:ext cx="8424546" cy="246221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Name, Click to edit text</a:t>
            </a:r>
            <a:endParaRPr lang="pl-PL" noProof="0" dirty="0"/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pieren 9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2" name="Gerade Verbindung 11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pieren 13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44929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and 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9144000" cy="6858000"/>
          </a:xfrm>
        </p:spPr>
        <p:txBody>
          <a:bodyPr tIns="108000" anchor="ctr">
            <a:normAutofit/>
          </a:bodyPr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pl-PL" noProof="0" dirty="0" smtClean="0"/>
              <a:t>Please add a picture by clicking on the icon.</a:t>
            </a:r>
            <a:endParaRPr lang="pl-PL" noProof="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58774" y="4847555"/>
            <a:ext cx="8424546" cy="1116124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36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“CLICK TO enter a quote in </a:t>
            </a:r>
            <a:r>
              <a:rPr lang="de-DE" noProof="0" dirty="0" smtClean="0"/>
              <a:t/>
            </a:r>
            <a:br>
              <a:rPr lang="de-DE" noProof="0" dirty="0" smtClean="0"/>
            </a:br>
            <a:r>
              <a:rPr lang="pl-PL" noProof="0" dirty="0" smtClean="0"/>
              <a:t>a different color”</a:t>
            </a:r>
            <a:endParaRPr lang="pl-PL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58774" y="5990539"/>
            <a:ext cx="8424546" cy="246221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Name, Click to edit text</a:t>
            </a:r>
            <a:endParaRPr lang="pl-PL" noProof="0" dirty="0"/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pieren 9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2" name="Gerade Verbindung 11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pieren 13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52855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>
            <a:lvl1pPr>
              <a:defRPr b="1"/>
            </a:lvl1pPr>
          </a:lstStyle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3E4C8117-A17E-4D5B-A033-0030A42A234E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noProof="0" dirty="0" smtClean="0"/>
              <a:t>Placeholder Source: Xxx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5" y="1583999"/>
            <a:ext cx="8426450" cy="446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46979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56B80E8-6DAF-48B2-A978-9B5D2E2B3B72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5" y="1584000"/>
            <a:ext cx="4176713" cy="4644000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08003" y="1584000"/>
            <a:ext cx="4177221" cy="4644000"/>
          </a:xfrm>
        </p:spPr>
        <p:txBody>
          <a:bodyPr/>
          <a:lstStyle/>
          <a:p>
            <a:pPr lvl="0"/>
            <a:r>
              <a:rPr lang="pl-PL" noProof="0" dirty="0" smtClean="0"/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80273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pl-PL" noProof="0" dirty="0" smtClean="0"/>
              <a:t>Click to edit Master title style</a:t>
            </a:r>
            <a:endParaRPr lang="pl-PL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DC5D0764-A94D-4407-BC07-A9654AEA4008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dirty="0" smtClean="0"/>
              <a:t>Subject of chapter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xmlns="" val="22730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4000" cy="3046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0" smtClean="0"/>
              <a:t>Titelmasterformat durch Klicken bearbeiten</a:t>
            </a:r>
            <a:endParaRPr lang="pl-PL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358775" y="1584000"/>
            <a:ext cx="8427600" cy="464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r>
              <a:rPr lang="pl-PL" noProof="0" dirty="0" smtClean="0">
                <a:solidFill>
                  <a:schemeClr val="accent1"/>
                </a:solidFill>
              </a:rPr>
              <a:t>Placeholder Subtitle</a:t>
            </a:r>
          </a:p>
          <a:p>
            <a:pPr lvl="1"/>
            <a:r>
              <a:rPr lang="pl-PL" noProof="0" dirty="0" smtClean="0"/>
              <a:t>Second level</a:t>
            </a:r>
          </a:p>
          <a:p>
            <a:pPr lvl="2"/>
            <a:r>
              <a:rPr lang="pl-PL" noProof="0" dirty="0" smtClean="0"/>
              <a:t>Third level</a:t>
            </a:r>
          </a:p>
          <a:p>
            <a:pPr lvl="3"/>
            <a:r>
              <a:rPr lang="pl-PL" noProof="0" dirty="0" smtClean="0"/>
              <a:t>Fourth level</a:t>
            </a:r>
          </a:p>
          <a:p>
            <a:pPr lvl="4"/>
            <a:r>
              <a:rPr lang="pl-PL" noProof="0" dirty="0" smtClean="0"/>
              <a:t>Fifth level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7885125" y="6454274"/>
            <a:ext cx="900100" cy="1692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353BDA4-1966-44F9-987D-B1C9E906E161}" type="datetime1">
              <a:rPr lang="en-GB" noProof="0" smtClean="0"/>
              <a:pPr/>
              <a:t>11/02/2021</a:t>
            </a:fld>
            <a:endParaRPr lang="pl-PL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1223628" y="6454274"/>
            <a:ext cx="6444716" cy="1692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>
              <a:defRPr sz="1100">
                <a:solidFill>
                  <a:schemeClr val="tx1"/>
                </a:solidFill>
              </a:defRPr>
            </a:lvl1pPr>
          </a:lstStyle>
          <a:p>
            <a:r>
              <a:rPr lang="pl-PL" noProof="0" smtClean="0"/>
              <a:t>Ewa Visan  |  Marketing &amp; PR</a:t>
            </a:r>
            <a:endParaRPr lang="pl-PL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gray">
          <a:xfrm>
            <a:off x="8270825" y="360000"/>
            <a:ext cx="514400" cy="1692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54E283B9-FFF6-453B-AC0D-E567660F7771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grpSp>
        <p:nvGrpSpPr>
          <p:cNvPr id="8" name="Gruppieren 7"/>
          <p:cNvGrpSpPr/>
          <p:nvPr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5" name="Gerade Verbindung 74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pieren 9"/>
          <p:cNvGrpSpPr/>
          <p:nvPr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79" name="Gerade Verbindung 78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Gerade Verbindung 80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72" name="Gerade Verbindung 71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pieren 23"/>
          <p:cNvGrpSpPr/>
          <p:nvPr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5" name="Gerade Verbindung 24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hteck 6"/>
          <p:cNvSpPr/>
          <p:nvPr/>
        </p:nvSpPr>
        <p:spPr>
          <a:xfrm>
            <a:off x="358775" y="6454274"/>
            <a:ext cx="1548172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</a:pPr>
            <a:r>
              <a:rPr lang="pl-PL" sz="1100" b="1" noProof="0" dirty="0" smtClean="0">
                <a:solidFill>
                  <a:schemeClr val="accent1"/>
                </a:solidFill>
              </a:rPr>
              <a:t>DKMS</a:t>
            </a:r>
          </a:p>
        </p:txBody>
      </p:sp>
      <p:pic>
        <p:nvPicPr>
          <p:cNvPr id="31" name="Bild 2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0200" y="619544"/>
            <a:ext cx="8482584" cy="6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2632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6" r:id="rId3"/>
    <p:sldLayoutId id="2147483688" r:id="rId4"/>
    <p:sldLayoutId id="2147483668" r:id="rId5"/>
    <p:sldLayoutId id="2147483693" r:id="rId6"/>
    <p:sldLayoutId id="2147483659" r:id="rId7"/>
    <p:sldLayoutId id="2147483671" r:id="rId8"/>
    <p:sldLayoutId id="2147483670" r:id="rId9"/>
    <p:sldLayoutId id="2147483676" r:id="rId10"/>
    <p:sldLayoutId id="2147483692" r:id="rId11"/>
    <p:sldLayoutId id="2147483672" r:id="rId12"/>
    <p:sldLayoutId id="2147483689" r:id="rId13"/>
    <p:sldLayoutId id="2147483690" r:id="rId14"/>
    <p:sldLayoutId id="2147483675" r:id="rId15"/>
    <p:sldLayoutId id="2147483677" r:id="rId16"/>
    <p:sldLayoutId id="2147483679" r:id="rId17"/>
    <p:sldLayoutId id="2147483680" r:id="rId18"/>
    <p:sldLayoutId id="2147483682" r:id="rId19"/>
    <p:sldLayoutId id="2147483683" r:id="rId20"/>
    <p:sldLayoutId id="2147483684" r:id="rId21"/>
    <p:sldLayoutId id="2147483681" r:id="rId22"/>
    <p:sldLayoutId id="2147483691" r:id="rId23"/>
    <p:sldLayoutId id="2147483687" r:id="rId24"/>
    <p:sldLayoutId id="2147483694" r:id="rId25"/>
    <p:sldLayoutId id="2147483695" r:id="rId2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Tx/>
        <a:buNone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80000" algn="l" defTabSz="914400" rtl="0" eaLnBrk="1" latinLnBrk="0" hangingPunct="1">
        <a:spcBef>
          <a:spcPts val="60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180000" algn="l" defTabSz="914400" rtl="0" eaLnBrk="1" latinLnBrk="0" hangingPunct="1">
        <a:spcBef>
          <a:spcPts val="60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180000" algn="l" defTabSz="914400" rtl="0" eaLnBrk="1" latinLnBrk="0" hangingPunct="1">
        <a:spcBef>
          <a:spcPts val="60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354013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3" panose="05040102010807070707" pitchFamily="18" charset="2"/>
        <a:buChar char="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6.png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360000" y="4149080"/>
            <a:ext cx="6552260" cy="936104"/>
          </a:xfrm>
        </p:spPr>
        <p:txBody>
          <a:bodyPr/>
          <a:lstStyle/>
          <a:p>
            <a:r>
              <a:rPr lang="pl-PL" sz="2800" dirty="0" smtClean="0"/>
              <a:t>NAJWAŻNIEJSZE INFORMACJE </a:t>
            </a:r>
            <a:br>
              <a:rPr lang="pl-PL" sz="2800" dirty="0" smtClean="0"/>
            </a:br>
            <a:r>
              <a:rPr lang="pl-PL" sz="2800" dirty="0" smtClean="0"/>
              <a:t>O DAWSTWIE SZPIKU</a:t>
            </a:r>
            <a:endParaRPr lang="pl-PL" sz="2800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 bwMode="gray"/>
        <p:txBody>
          <a:bodyPr/>
          <a:lstStyle/>
          <a:p>
            <a:r>
              <a:rPr lang="pl-PL" dirty="0" smtClean="0"/>
              <a:t>Fundacja DKMS, sierpień 2020</a:t>
            </a:r>
            <a:endParaRPr lang="pl-PL" dirty="0"/>
          </a:p>
        </p:txBody>
      </p:sp>
      <p:sp>
        <p:nvSpPr>
          <p:cNvPr id="5" name="TextBox 4"/>
          <p:cNvSpPr txBox="1"/>
          <p:nvPr/>
        </p:nvSpPr>
        <p:spPr>
          <a:xfrm rot="298918">
            <a:off x="1672306" y="1764393"/>
            <a:ext cx="6504509" cy="14951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pl-PL" sz="6000" dirty="0" smtClean="0">
                <a:solidFill>
                  <a:schemeClr val="accent5"/>
                </a:solidFill>
                <a:latin typeface="DKMS Brushed" pitchFamily="2" charset="0"/>
              </a:rPr>
              <a:t>#KOMÓRKOMANIA </a:t>
            </a:r>
            <a:br>
              <a:rPr lang="pl-PL" sz="6000" dirty="0" smtClean="0">
                <a:solidFill>
                  <a:schemeClr val="accent5"/>
                </a:solidFill>
                <a:latin typeface="DKMS Brushed" pitchFamily="2" charset="0"/>
              </a:rPr>
            </a:br>
            <a:r>
              <a:rPr lang="pl-PL" sz="6000" dirty="0" smtClean="0">
                <a:solidFill>
                  <a:schemeClr val="accent5"/>
                </a:solidFill>
                <a:latin typeface="DKMS Brushed" pitchFamily="2" charset="0"/>
              </a:rPr>
              <a:t>PREZENTACJA</a:t>
            </a:r>
            <a:endParaRPr lang="pl-PL" sz="6000" dirty="0">
              <a:solidFill>
                <a:schemeClr val="accent5"/>
              </a:solidFill>
              <a:latin typeface="DKMS Brushe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221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10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pl-PL" dirty="0">
                <a:solidFill>
                  <a:srgbClr val="000000"/>
                </a:solidFill>
              </a:rPr>
              <a:t>Pobranie szpiku kostnego z talerza kości biodrowej</a:t>
            </a:r>
            <a:endParaRPr lang="en-GB" dirty="0"/>
          </a:p>
        </p:txBody>
      </p:sp>
      <p:graphicFrame>
        <p:nvGraphicFramePr>
          <p:cNvPr id="9" name="Inhaltsplatzhalt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64254073"/>
              </p:ext>
            </p:extLst>
          </p:nvPr>
        </p:nvGraphicFramePr>
        <p:xfrm>
          <a:off x="358775" y="1628774"/>
          <a:ext cx="8606553" cy="15986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341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1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883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16981"/>
              </a:tblGrid>
              <a:tr h="32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en-GB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Dzień 1</a:t>
                      </a: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Dzień 2</a:t>
                      </a: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Dzień 3</a:t>
                      </a: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46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3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15%</a:t>
                      </a:r>
                      <a:r>
                        <a:rPr kumimoji="0" lang="pl-PL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wszystkich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pobrań</a:t>
                      </a:r>
                      <a:endParaRPr kumimoji="0" lang="en-GB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Przyjęcie Dawcy 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do kliniki pobrania</a:t>
                      </a:r>
                      <a:endParaRPr lang="pl-PL" sz="1400" dirty="0">
                        <a:cs typeface="Arial"/>
                      </a:endParaRPr>
                    </a:p>
                  </a:txBody>
                  <a:tcPr marL="72000" marR="72000" marT="72000" marB="72000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Pobranie szpiku 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pod narkozą 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(zabieg trwający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około 1 godzinę)</a:t>
                      </a:r>
                      <a:endParaRPr lang="pl-PL" sz="1400" dirty="0">
                        <a:cs typeface="Arial"/>
                      </a:endParaRPr>
                    </a:p>
                  </a:txBody>
                  <a:tcPr marL="72000" marR="72000" marT="72000" marB="72000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Wypisanie z kliniki 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i powrót do domu</a:t>
                      </a:r>
                    </a:p>
                  </a:txBody>
                  <a:tcPr marL="72000" marR="72000" marT="72000" marB="72000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0" name="Group 301"/>
          <p:cNvGrpSpPr>
            <a:grpSpLocks noChangeAspect="1"/>
          </p:cNvGrpSpPr>
          <p:nvPr/>
        </p:nvGrpSpPr>
        <p:grpSpPr bwMode="auto">
          <a:xfrm>
            <a:off x="8183563" y="744505"/>
            <a:ext cx="601662" cy="601663"/>
            <a:chOff x="1915" y="3142"/>
            <a:chExt cx="379" cy="379"/>
          </a:xfrm>
        </p:grpSpPr>
        <p:sp>
          <p:nvSpPr>
            <p:cNvPr id="12" name="AutoShape 300"/>
            <p:cNvSpPr>
              <a:spLocks noChangeAspect="1" noChangeArrowheads="1" noTextEdit="1"/>
            </p:cNvSpPr>
            <p:nvPr/>
          </p:nvSpPr>
          <p:spPr bwMode="auto">
            <a:xfrm>
              <a:off x="1915" y="3142"/>
              <a:ext cx="379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Oval 302"/>
            <p:cNvSpPr>
              <a:spLocks noChangeArrowheads="1"/>
            </p:cNvSpPr>
            <p:nvPr/>
          </p:nvSpPr>
          <p:spPr bwMode="auto">
            <a:xfrm>
              <a:off x="1915" y="3142"/>
              <a:ext cx="379" cy="3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" name="Freeform 303"/>
            <p:cNvSpPr>
              <a:spLocks/>
            </p:cNvSpPr>
            <p:nvPr/>
          </p:nvSpPr>
          <p:spPr bwMode="auto">
            <a:xfrm>
              <a:off x="2145" y="3228"/>
              <a:ext cx="60" cy="64"/>
            </a:xfrm>
            <a:custGeom>
              <a:avLst/>
              <a:gdLst>
                <a:gd name="T0" fmla="*/ 35 w 80"/>
                <a:gd name="T1" fmla="*/ 83 h 86"/>
                <a:gd name="T2" fmla="*/ 45 w 80"/>
                <a:gd name="T3" fmla="*/ 83 h 86"/>
                <a:gd name="T4" fmla="*/ 77 w 80"/>
                <a:gd name="T5" fmla="*/ 51 h 86"/>
                <a:gd name="T6" fmla="*/ 77 w 80"/>
                <a:gd name="T7" fmla="*/ 42 h 86"/>
                <a:gd name="T8" fmla="*/ 52 w 80"/>
                <a:gd name="T9" fmla="*/ 42 h 86"/>
                <a:gd name="T10" fmla="*/ 52 w 80"/>
                <a:gd name="T11" fmla="*/ 7 h 86"/>
                <a:gd name="T12" fmla="*/ 45 w 80"/>
                <a:gd name="T13" fmla="*/ 0 h 86"/>
                <a:gd name="T14" fmla="*/ 35 w 80"/>
                <a:gd name="T15" fmla="*/ 0 h 86"/>
                <a:gd name="T16" fmla="*/ 28 w 80"/>
                <a:gd name="T17" fmla="*/ 7 h 86"/>
                <a:gd name="T18" fmla="*/ 28 w 80"/>
                <a:gd name="T19" fmla="*/ 42 h 86"/>
                <a:gd name="T20" fmla="*/ 3 w 80"/>
                <a:gd name="T21" fmla="*/ 42 h 86"/>
                <a:gd name="T22" fmla="*/ 3 w 80"/>
                <a:gd name="T23" fmla="*/ 51 h 86"/>
                <a:gd name="T24" fmla="*/ 35 w 80"/>
                <a:gd name="T25" fmla="*/ 8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86">
                  <a:moveTo>
                    <a:pt x="35" y="83"/>
                  </a:moveTo>
                  <a:cubicBezTo>
                    <a:pt x="38" y="86"/>
                    <a:pt x="42" y="86"/>
                    <a:pt x="45" y="83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80" y="49"/>
                    <a:pt x="80" y="44"/>
                    <a:pt x="77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7"/>
                    <a:pt x="52" y="7"/>
                    <a:pt x="52" y="7"/>
                  </a:cubicBezTo>
                  <a:cubicBezTo>
                    <a:pt x="52" y="3"/>
                    <a:pt x="48" y="0"/>
                    <a:pt x="4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1" y="0"/>
                    <a:pt x="28" y="3"/>
                    <a:pt x="28" y="7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3" y="42"/>
                    <a:pt x="3" y="42"/>
                    <a:pt x="3" y="42"/>
                  </a:cubicBezTo>
                  <a:cubicBezTo>
                    <a:pt x="0" y="44"/>
                    <a:pt x="0" y="49"/>
                    <a:pt x="3" y="51"/>
                  </a:cubicBezTo>
                  <a:lnTo>
                    <a:pt x="35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" name="Freeform 304"/>
            <p:cNvSpPr>
              <a:spLocks noEditPoints="1"/>
            </p:cNvSpPr>
            <p:nvPr/>
          </p:nvSpPr>
          <p:spPr bwMode="auto">
            <a:xfrm>
              <a:off x="2002" y="3300"/>
              <a:ext cx="205" cy="134"/>
            </a:xfrm>
            <a:custGeom>
              <a:avLst/>
              <a:gdLst>
                <a:gd name="T0" fmla="*/ 218 w 274"/>
                <a:gd name="T1" fmla="*/ 6 h 180"/>
                <a:gd name="T2" fmla="*/ 166 w 274"/>
                <a:gd name="T3" fmla="*/ 35 h 180"/>
                <a:gd name="T4" fmla="*/ 140 w 274"/>
                <a:gd name="T5" fmla="*/ 49 h 180"/>
                <a:gd name="T6" fmla="*/ 102 w 274"/>
                <a:gd name="T7" fmla="*/ 25 h 180"/>
                <a:gd name="T8" fmla="*/ 92 w 274"/>
                <a:gd name="T9" fmla="*/ 15 h 180"/>
                <a:gd name="T10" fmla="*/ 37 w 274"/>
                <a:gd name="T11" fmla="*/ 8 h 180"/>
                <a:gd name="T12" fmla="*/ 3 w 274"/>
                <a:gd name="T13" fmla="*/ 54 h 180"/>
                <a:gd name="T14" fmla="*/ 35 w 274"/>
                <a:gd name="T15" fmla="*/ 124 h 180"/>
                <a:gd name="T16" fmla="*/ 38 w 274"/>
                <a:gd name="T17" fmla="*/ 126 h 180"/>
                <a:gd name="T18" fmla="*/ 41 w 274"/>
                <a:gd name="T19" fmla="*/ 133 h 180"/>
                <a:gd name="T20" fmla="*/ 45 w 274"/>
                <a:gd name="T21" fmla="*/ 145 h 180"/>
                <a:gd name="T22" fmla="*/ 46 w 274"/>
                <a:gd name="T23" fmla="*/ 148 h 180"/>
                <a:gd name="T24" fmla="*/ 84 w 274"/>
                <a:gd name="T25" fmla="*/ 179 h 180"/>
                <a:gd name="T26" fmla="*/ 92 w 274"/>
                <a:gd name="T27" fmla="*/ 180 h 180"/>
                <a:gd name="T28" fmla="*/ 133 w 274"/>
                <a:gd name="T29" fmla="*/ 163 h 180"/>
                <a:gd name="T30" fmla="*/ 137 w 274"/>
                <a:gd name="T31" fmla="*/ 161 h 180"/>
                <a:gd name="T32" fmla="*/ 140 w 274"/>
                <a:gd name="T33" fmla="*/ 163 h 180"/>
                <a:gd name="T34" fmla="*/ 191 w 274"/>
                <a:gd name="T35" fmla="*/ 178 h 180"/>
                <a:gd name="T36" fmla="*/ 232 w 274"/>
                <a:gd name="T37" fmla="*/ 134 h 180"/>
                <a:gd name="T38" fmla="*/ 235 w 274"/>
                <a:gd name="T39" fmla="*/ 126 h 180"/>
                <a:gd name="T40" fmla="*/ 243 w 274"/>
                <a:gd name="T41" fmla="*/ 119 h 180"/>
                <a:gd name="T42" fmla="*/ 269 w 274"/>
                <a:gd name="T43" fmla="*/ 75 h 180"/>
                <a:gd name="T44" fmla="*/ 218 w 274"/>
                <a:gd name="T45" fmla="*/ 6 h 180"/>
                <a:gd name="T46" fmla="*/ 254 w 274"/>
                <a:gd name="T47" fmla="*/ 73 h 180"/>
                <a:gd name="T48" fmla="*/ 236 w 274"/>
                <a:gd name="T49" fmla="*/ 106 h 180"/>
                <a:gd name="T50" fmla="*/ 221 w 274"/>
                <a:gd name="T51" fmla="*/ 121 h 180"/>
                <a:gd name="T52" fmla="*/ 218 w 274"/>
                <a:gd name="T53" fmla="*/ 129 h 180"/>
                <a:gd name="T54" fmla="*/ 190 w 274"/>
                <a:gd name="T55" fmla="*/ 163 h 180"/>
                <a:gd name="T56" fmla="*/ 148 w 274"/>
                <a:gd name="T57" fmla="*/ 150 h 180"/>
                <a:gd name="T58" fmla="*/ 136 w 274"/>
                <a:gd name="T59" fmla="*/ 145 h 180"/>
                <a:gd name="T60" fmla="*/ 124 w 274"/>
                <a:gd name="T61" fmla="*/ 151 h 180"/>
                <a:gd name="T62" fmla="*/ 87 w 274"/>
                <a:gd name="T63" fmla="*/ 165 h 180"/>
                <a:gd name="T64" fmla="*/ 60 w 274"/>
                <a:gd name="T65" fmla="*/ 143 h 180"/>
                <a:gd name="T66" fmla="*/ 59 w 274"/>
                <a:gd name="T67" fmla="*/ 139 h 180"/>
                <a:gd name="T68" fmla="*/ 56 w 274"/>
                <a:gd name="T69" fmla="*/ 131 h 180"/>
                <a:gd name="T70" fmla="*/ 47 w 274"/>
                <a:gd name="T71" fmla="*/ 114 h 180"/>
                <a:gd name="T72" fmla="*/ 44 w 274"/>
                <a:gd name="T73" fmla="*/ 112 h 180"/>
                <a:gd name="T74" fmla="*/ 18 w 274"/>
                <a:gd name="T75" fmla="*/ 55 h 180"/>
                <a:gd name="T76" fmla="*/ 43 w 274"/>
                <a:gd name="T77" fmla="*/ 22 h 180"/>
                <a:gd name="T78" fmla="*/ 59 w 274"/>
                <a:gd name="T79" fmla="*/ 19 h 180"/>
                <a:gd name="T80" fmla="*/ 82 w 274"/>
                <a:gd name="T81" fmla="*/ 26 h 180"/>
                <a:gd name="T82" fmla="*/ 91 w 274"/>
                <a:gd name="T83" fmla="*/ 36 h 180"/>
                <a:gd name="T84" fmla="*/ 140 w 274"/>
                <a:gd name="T85" fmla="*/ 64 h 180"/>
                <a:gd name="T86" fmla="*/ 179 w 274"/>
                <a:gd name="T87" fmla="*/ 44 h 180"/>
                <a:gd name="T88" fmla="*/ 217 w 274"/>
                <a:gd name="T89" fmla="*/ 21 h 180"/>
                <a:gd name="T90" fmla="*/ 254 w 274"/>
                <a:gd name="T91" fmla="*/ 73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74" h="180">
                  <a:moveTo>
                    <a:pt x="218" y="6"/>
                  </a:moveTo>
                  <a:cubicBezTo>
                    <a:pt x="191" y="3"/>
                    <a:pt x="173" y="25"/>
                    <a:pt x="166" y="35"/>
                  </a:cubicBezTo>
                  <a:cubicBezTo>
                    <a:pt x="160" y="45"/>
                    <a:pt x="155" y="49"/>
                    <a:pt x="140" y="49"/>
                  </a:cubicBezTo>
                  <a:cubicBezTo>
                    <a:pt x="125" y="49"/>
                    <a:pt x="115" y="39"/>
                    <a:pt x="102" y="25"/>
                  </a:cubicBezTo>
                  <a:cubicBezTo>
                    <a:pt x="99" y="22"/>
                    <a:pt x="95" y="19"/>
                    <a:pt x="92" y="15"/>
                  </a:cubicBezTo>
                  <a:cubicBezTo>
                    <a:pt x="80" y="3"/>
                    <a:pt x="57" y="0"/>
                    <a:pt x="37" y="8"/>
                  </a:cubicBezTo>
                  <a:cubicBezTo>
                    <a:pt x="17" y="15"/>
                    <a:pt x="5" y="32"/>
                    <a:pt x="3" y="54"/>
                  </a:cubicBezTo>
                  <a:cubicBezTo>
                    <a:pt x="0" y="99"/>
                    <a:pt x="24" y="117"/>
                    <a:pt x="35" y="124"/>
                  </a:cubicBezTo>
                  <a:cubicBezTo>
                    <a:pt x="36" y="125"/>
                    <a:pt x="37" y="125"/>
                    <a:pt x="38" y="126"/>
                  </a:cubicBezTo>
                  <a:cubicBezTo>
                    <a:pt x="41" y="128"/>
                    <a:pt x="41" y="129"/>
                    <a:pt x="41" y="133"/>
                  </a:cubicBezTo>
                  <a:cubicBezTo>
                    <a:pt x="42" y="136"/>
                    <a:pt x="43" y="140"/>
                    <a:pt x="45" y="145"/>
                  </a:cubicBezTo>
                  <a:cubicBezTo>
                    <a:pt x="45" y="146"/>
                    <a:pt x="46" y="147"/>
                    <a:pt x="46" y="148"/>
                  </a:cubicBezTo>
                  <a:cubicBezTo>
                    <a:pt x="50" y="159"/>
                    <a:pt x="57" y="175"/>
                    <a:pt x="84" y="179"/>
                  </a:cubicBezTo>
                  <a:cubicBezTo>
                    <a:pt x="87" y="180"/>
                    <a:pt x="89" y="180"/>
                    <a:pt x="92" y="180"/>
                  </a:cubicBezTo>
                  <a:cubicBezTo>
                    <a:pt x="110" y="180"/>
                    <a:pt x="125" y="169"/>
                    <a:pt x="133" y="163"/>
                  </a:cubicBezTo>
                  <a:cubicBezTo>
                    <a:pt x="134" y="162"/>
                    <a:pt x="136" y="161"/>
                    <a:pt x="137" y="161"/>
                  </a:cubicBezTo>
                  <a:cubicBezTo>
                    <a:pt x="138" y="161"/>
                    <a:pt x="139" y="162"/>
                    <a:pt x="140" y="163"/>
                  </a:cubicBezTo>
                  <a:cubicBezTo>
                    <a:pt x="150" y="169"/>
                    <a:pt x="169" y="180"/>
                    <a:pt x="191" y="178"/>
                  </a:cubicBezTo>
                  <a:cubicBezTo>
                    <a:pt x="220" y="176"/>
                    <a:pt x="227" y="151"/>
                    <a:pt x="232" y="134"/>
                  </a:cubicBezTo>
                  <a:cubicBezTo>
                    <a:pt x="233" y="131"/>
                    <a:pt x="234" y="128"/>
                    <a:pt x="235" y="126"/>
                  </a:cubicBezTo>
                  <a:cubicBezTo>
                    <a:pt x="236" y="123"/>
                    <a:pt x="238" y="121"/>
                    <a:pt x="243" y="119"/>
                  </a:cubicBezTo>
                  <a:cubicBezTo>
                    <a:pt x="253" y="113"/>
                    <a:pt x="266" y="105"/>
                    <a:pt x="269" y="75"/>
                  </a:cubicBezTo>
                  <a:cubicBezTo>
                    <a:pt x="274" y="35"/>
                    <a:pt x="256" y="10"/>
                    <a:pt x="218" y="6"/>
                  </a:cubicBezTo>
                  <a:close/>
                  <a:moveTo>
                    <a:pt x="254" y="73"/>
                  </a:moveTo>
                  <a:cubicBezTo>
                    <a:pt x="252" y="96"/>
                    <a:pt x="243" y="101"/>
                    <a:pt x="236" y="106"/>
                  </a:cubicBezTo>
                  <a:cubicBezTo>
                    <a:pt x="230" y="109"/>
                    <a:pt x="224" y="113"/>
                    <a:pt x="221" y="121"/>
                  </a:cubicBezTo>
                  <a:cubicBezTo>
                    <a:pt x="220" y="124"/>
                    <a:pt x="219" y="126"/>
                    <a:pt x="218" y="129"/>
                  </a:cubicBezTo>
                  <a:cubicBezTo>
                    <a:pt x="212" y="148"/>
                    <a:pt x="207" y="162"/>
                    <a:pt x="190" y="163"/>
                  </a:cubicBezTo>
                  <a:cubicBezTo>
                    <a:pt x="172" y="165"/>
                    <a:pt x="157" y="156"/>
                    <a:pt x="148" y="150"/>
                  </a:cubicBezTo>
                  <a:cubicBezTo>
                    <a:pt x="143" y="147"/>
                    <a:pt x="140" y="145"/>
                    <a:pt x="136" y="145"/>
                  </a:cubicBezTo>
                  <a:cubicBezTo>
                    <a:pt x="132" y="145"/>
                    <a:pt x="129" y="147"/>
                    <a:pt x="124" y="151"/>
                  </a:cubicBezTo>
                  <a:cubicBezTo>
                    <a:pt x="116" y="157"/>
                    <a:pt x="103" y="167"/>
                    <a:pt x="87" y="165"/>
                  </a:cubicBezTo>
                  <a:cubicBezTo>
                    <a:pt x="67" y="162"/>
                    <a:pt x="64" y="153"/>
                    <a:pt x="60" y="143"/>
                  </a:cubicBezTo>
                  <a:cubicBezTo>
                    <a:pt x="60" y="142"/>
                    <a:pt x="59" y="140"/>
                    <a:pt x="59" y="139"/>
                  </a:cubicBezTo>
                  <a:cubicBezTo>
                    <a:pt x="57" y="136"/>
                    <a:pt x="57" y="133"/>
                    <a:pt x="56" y="131"/>
                  </a:cubicBezTo>
                  <a:cubicBezTo>
                    <a:pt x="55" y="126"/>
                    <a:pt x="54" y="120"/>
                    <a:pt x="47" y="114"/>
                  </a:cubicBezTo>
                  <a:cubicBezTo>
                    <a:pt x="46" y="114"/>
                    <a:pt x="45" y="113"/>
                    <a:pt x="44" y="112"/>
                  </a:cubicBezTo>
                  <a:cubicBezTo>
                    <a:pt x="34" y="105"/>
                    <a:pt x="15" y="92"/>
                    <a:pt x="18" y="55"/>
                  </a:cubicBezTo>
                  <a:cubicBezTo>
                    <a:pt x="20" y="34"/>
                    <a:pt x="34" y="25"/>
                    <a:pt x="43" y="22"/>
                  </a:cubicBezTo>
                  <a:cubicBezTo>
                    <a:pt x="48" y="20"/>
                    <a:pt x="54" y="19"/>
                    <a:pt x="59" y="19"/>
                  </a:cubicBezTo>
                  <a:cubicBezTo>
                    <a:pt x="68" y="19"/>
                    <a:pt x="77" y="21"/>
                    <a:pt x="82" y="26"/>
                  </a:cubicBezTo>
                  <a:cubicBezTo>
                    <a:pt x="85" y="29"/>
                    <a:pt x="88" y="32"/>
                    <a:pt x="91" y="36"/>
                  </a:cubicBezTo>
                  <a:cubicBezTo>
                    <a:pt x="105" y="50"/>
                    <a:pt x="119" y="64"/>
                    <a:pt x="140" y="64"/>
                  </a:cubicBezTo>
                  <a:cubicBezTo>
                    <a:pt x="161" y="64"/>
                    <a:pt x="170" y="57"/>
                    <a:pt x="179" y="44"/>
                  </a:cubicBezTo>
                  <a:cubicBezTo>
                    <a:pt x="183" y="38"/>
                    <a:pt x="197" y="18"/>
                    <a:pt x="217" y="21"/>
                  </a:cubicBezTo>
                  <a:cubicBezTo>
                    <a:pt x="245" y="24"/>
                    <a:pt x="258" y="41"/>
                    <a:pt x="254" y="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Freeform 305"/>
            <p:cNvSpPr>
              <a:spLocks/>
            </p:cNvSpPr>
            <p:nvPr/>
          </p:nvSpPr>
          <p:spPr bwMode="auto">
            <a:xfrm>
              <a:off x="2087" y="3304"/>
              <a:ext cx="40" cy="14"/>
            </a:xfrm>
            <a:custGeom>
              <a:avLst/>
              <a:gdLst>
                <a:gd name="T0" fmla="*/ 11 w 53"/>
                <a:gd name="T1" fmla="*/ 18 h 18"/>
                <a:gd name="T2" fmla="*/ 41 w 53"/>
                <a:gd name="T3" fmla="*/ 18 h 18"/>
                <a:gd name="T4" fmla="*/ 53 w 53"/>
                <a:gd name="T5" fmla="*/ 9 h 18"/>
                <a:gd name="T6" fmla="*/ 41 w 53"/>
                <a:gd name="T7" fmla="*/ 0 h 18"/>
                <a:gd name="T8" fmla="*/ 11 w 53"/>
                <a:gd name="T9" fmla="*/ 0 h 18"/>
                <a:gd name="T10" fmla="*/ 0 w 53"/>
                <a:gd name="T11" fmla="*/ 9 h 18"/>
                <a:gd name="T12" fmla="*/ 11 w 53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8">
                  <a:moveTo>
                    <a:pt x="11" y="18"/>
                  </a:moveTo>
                  <a:cubicBezTo>
                    <a:pt x="41" y="18"/>
                    <a:pt x="41" y="18"/>
                    <a:pt x="41" y="18"/>
                  </a:cubicBezTo>
                  <a:cubicBezTo>
                    <a:pt x="48" y="18"/>
                    <a:pt x="53" y="14"/>
                    <a:pt x="53" y="9"/>
                  </a:cubicBezTo>
                  <a:cubicBezTo>
                    <a:pt x="53" y="4"/>
                    <a:pt x="48" y="0"/>
                    <a:pt x="4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4"/>
                    <a:pt x="5" y="18"/>
                    <a:pt x="11" y="1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306"/>
            <p:cNvSpPr>
              <a:spLocks/>
            </p:cNvSpPr>
            <p:nvPr/>
          </p:nvSpPr>
          <p:spPr bwMode="auto">
            <a:xfrm>
              <a:off x="2087" y="3279"/>
              <a:ext cx="40" cy="13"/>
            </a:xfrm>
            <a:custGeom>
              <a:avLst/>
              <a:gdLst>
                <a:gd name="T0" fmla="*/ 11 w 53"/>
                <a:gd name="T1" fmla="*/ 18 h 18"/>
                <a:gd name="T2" fmla="*/ 41 w 53"/>
                <a:gd name="T3" fmla="*/ 18 h 18"/>
                <a:gd name="T4" fmla="*/ 53 w 53"/>
                <a:gd name="T5" fmla="*/ 9 h 18"/>
                <a:gd name="T6" fmla="*/ 41 w 53"/>
                <a:gd name="T7" fmla="*/ 0 h 18"/>
                <a:gd name="T8" fmla="*/ 11 w 53"/>
                <a:gd name="T9" fmla="*/ 0 h 18"/>
                <a:gd name="T10" fmla="*/ 0 w 53"/>
                <a:gd name="T11" fmla="*/ 9 h 18"/>
                <a:gd name="T12" fmla="*/ 11 w 53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8">
                  <a:moveTo>
                    <a:pt x="11" y="18"/>
                  </a:moveTo>
                  <a:cubicBezTo>
                    <a:pt x="41" y="18"/>
                    <a:pt x="41" y="18"/>
                    <a:pt x="41" y="18"/>
                  </a:cubicBezTo>
                  <a:cubicBezTo>
                    <a:pt x="48" y="18"/>
                    <a:pt x="53" y="14"/>
                    <a:pt x="53" y="9"/>
                  </a:cubicBezTo>
                  <a:cubicBezTo>
                    <a:pt x="53" y="4"/>
                    <a:pt x="48" y="0"/>
                    <a:pt x="4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4"/>
                    <a:pt x="5" y="18"/>
                    <a:pt x="11" y="1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307"/>
            <p:cNvSpPr>
              <a:spLocks/>
            </p:cNvSpPr>
            <p:nvPr/>
          </p:nvSpPr>
          <p:spPr bwMode="auto">
            <a:xfrm>
              <a:off x="2087" y="3254"/>
              <a:ext cx="40" cy="14"/>
            </a:xfrm>
            <a:custGeom>
              <a:avLst/>
              <a:gdLst>
                <a:gd name="T0" fmla="*/ 11 w 53"/>
                <a:gd name="T1" fmla="*/ 18 h 18"/>
                <a:gd name="T2" fmla="*/ 41 w 53"/>
                <a:gd name="T3" fmla="*/ 18 h 18"/>
                <a:gd name="T4" fmla="*/ 53 w 53"/>
                <a:gd name="T5" fmla="*/ 9 h 18"/>
                <a:gd name="T6" fmla="*/ 41 w 53"/>
                <a:gd name="T7" fmla="*/ 0 h 18"/>
                <a:gd name="T8" fmla="*/ 11 w 53"/>
                <a:gd name="T9" fmla="*/ 0 h 18"/>
                <a:gd name="T10" fmla="*/ 0 w 53"/>
                <a:gd name="T11" fmla="*/ 9 h 18"/>
                <a:gd name="T12" fmla="*/ 11 w 53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8">
                  <a:moveTo>
                    <a:pt x="11" y="18"/>
                  </a:moveTo>
                  <a:cubicBezTo>
                    <a:pt x="41" y="18"/>
                    <a:pt x="41" y="18"/>
                    <a:pt x="41" y="18"/>
                  </a:cubicBezTo>
                  <a:cubicBezTo>
                    <a:pt x="48" y="18"/>
                    <a:pt x="53" y="14"/>
                    <a:pt x="53" y="9"/>
                  </a:cubicBezTo>
                  <a:cubicBezTo>
                    <a:pt x="53" y="4"/>
                    <a:pt x="48" y="0"/>
                    <a:pt x="4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4"/>
                    <a:pt x="5" y="18"/>
                    <a:pt x="11" y="1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308"/>
            <p:cNvSpPr>
              <a:spLocks/>
            </p:cNvSpPr>
            <p:nvPr/>
          </p:nvSpPr>
          <p:spPr bwMode="auto">
            <a:xfrm>
              <a:off x="2087" y="3229"/>
              <a:ext cx="40" cy="13"/>
            </a:xfrm>
            <a:custGeom>
              <a:avLst/>
              <a:gdLst>
                <a:gd name="T0" fmla="*/ 11 w 53"/>
                <a:gd name="T1" fmla="*/ 18 h 18"/>
                <a:gd name="T2" fmla="*/ 41 w 53"/>
                <a:gd name="T3" fmla="*/ 18 h 18"/>
                <a:gd name="T4" fmla="*/ 53 w 53"/>
                <a:gd name="T5" fmla="*/ 9 h 18"/>
                <a:gd name="T6" fmla="*/ 41 w 53"/>
                <a:gd name="T7" fmla="*/ 0 h 18"/>
                <a:gd name="T8" fmla="*/ 11 w 53"/>
                <a:gd name="T9" fmla="*/ 0 h 18"/>
                <a:gd name="T10" fmla="*/ 0 w 53"/>
                <a:gd name="T11" fmla="*/ 9 h 18"/>
                <a:gd name="T12" fmla="*/ 11 w 53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8">
                  <a:moveTo>
                    <a:pt x="11" y="18"/>
                  </a:moveTo>
                  <a:cubicBezTo>
                    <a:pt x="41" y="18"/>
                    <a:pt x="41" y="18"/>
                    <a:pt x="41" y="18"/>
                  </a:cubicBezTo>
                  <a:cubicBezTo>
                    <a:pt x="48" y="18"/>
                    <a:pt x="53" y="14"/>
                    <a:pt x="53" y="9"/>
                  </a:cubicBezTo>
                  <a:cubicBezTo>
                    <a:pt x="53" y="4"/>
                    <a:pt x="48" y="0"/>
                    <a:pt x="4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4"/>
                    <a:pt x="5" y="18"/>
                    <a:pt x="11" y="1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" name="Freeform 309"/>
            <p:cNvSpPr>
              <a:spLocks/>
            </p:cNvSpPr>
            <p:nvPr/>
          </p:nvSpPr>
          <p:spPr bwMode="auto">
            <a:xfrm>
              <a:off x="2115" y="3379"/>
              <a:ext cx="47" cy="28"/>
            </a:xfrm>
            <a:custGeom>
              <a:avLst/>
              <a:gdLst>
                <a:gd name="T0" fmla="*/ 43 w 63"/>
                <a:gd name="T1" fmla="*/ 1 h 38"/>
                <a:gd name="T2" fmla="*/ 13 w 63"/>
                <a:gd name="T3" fmla="*/ 23 h 38"/>
                <a:gd name="T4" fmla="*/ 1 w 63"/>
                <a:gd name="T5" fmla="*/ 32 h 38"/>
                <a:gd name="T6" fmla="*/ 40 w 63"/>
                <a:gd name="T7" fmla="*/ 37 h 38"/>
                <a:gd name="T8" fmla="*/ 61 w 63"/>
                <a:gd name="T9" fmla="*/ 14 h 38"/>
                <a:gd name="T10" fmla="*/ 43 w 63"/>
                <a:gd name="T11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8">
                  <a:moveTo>
                    <a:pt x="43" y="1"/>
                  </a:moveTo>
                  <a:cubicBezTo>
                    <a:pt x="34" y="2"/>
                    <a:pt x="18" y="20"/>
                    <a:pt x="13" y="23"/>
                  </a:cubicBezTo>
                  <a:cubicBezTo>
                    <a:pt x="7" y="27"/>
                    <a:pt x="0" y="27"/>
                    <a:pt x="1" y="32"/>
                  </a:cubicBezTo>
                  <a:cubicBezTo>
                    <a:pt x="1" y="38"/>
                    <a:pt x="22" y="38"/>
                    <a:pt x="40" y="37"/>
                  </a:cubicBezTo>
                  <a:cubicBezTo>
                    <a:pt x="59" y="35"/>
                    <a:pt x="63" y="23"/>
                    <a:pt x="61" y="14"/>
                  </a:cubicBezTo>
                  <a:cubicBezTo>
                    <a:pt x="59" y="5"/>
                    <a:pt x="51" y="0"/>
                    <a:pt x="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2" name="Freeform 310"/>
            <p:cNvSpPr>
              <a:spLocks/>
            </p:cNvSpPr>
            <p:nvPr/>
          </p:nvSpPr>
          <p:spPr bwMode="auto">
            <a:xfrm>
              <a:off x="2048" y="3379"/>
              <a:ext cx="47" cy="28"/>
            </a:xfrm>
            <a:custGeom>
              <a:avLst/>
              <a:gdLst>
                <a:gd name="T0" fmla="*/ 50 w 63"/>
                <a:gd name="T1" fmla="*/ 23 h 38"/>
                <a:gd name="T2" fmla="*/ 20 w 63"/>
                <a:gd name="T3" fmla="*/ 1 h 38"/>
                <a:gd name="T4" fmla="*/ 2 w 63"/>
                <a:gd name="T5" fmla="*/ 14 h 38"/>
                <a:gd name="T6" fmla="*/ 23 w 63"/>
                <a:gd name="T7" fmla="*/ 37 h 38"/>
                <a:gd name="T8" fmla="*/ 62 w 63"/>
                <a:gd name="T9" fmla="*/ 32 h 38"/>
                <a:gd name="T10" fmla="*/ 50 w 63"/>
                <a:gd name="T11" fmla="*/ 23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8">
                  <a:moveTo>
                    <a:pt x="50" y="23"/>
                  </a:moveTo>
                  <a:cubicBezTo>
                    <a:pt x="45" y="20"/>
                    <a:pt x="29" y="2"/>
                    <a:pt x="20" y="1"/>
                  </a:cubicBezTo>
                  <a:cubicBezTo>
                    <a:pt x="12" y="0"/>
                    <a:pt x="4" y="5"/>
                    <a:pt x="2" y="14"/>
                  </a:cubicBezTo>
                  <a:cubicBezTo>
                    <a:pt x="0" y="23"/>
                    <a:pt x="4" y="35"/>
                    <a:pt x="23" y="37"/>
                  </a:cubicBezTo>
                  <a:cubicBezTo>
                    <a:pt x="41" y="38"/>
                    <a:pt x="62" y="38"/>
                    <a:pt x="62" y="32"/>
                  </a:cubicBezTo>
                  <a:cubicBezTo>
                    <a:pt x="63" y="27"/>
                    <a:pt x="55" y="27"/>
                    <a:pt x="50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pic>
        <p:nvPicPr>
          <p:cNvPr id="23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6"/>
          <a:stretch/>
        </p:blipFill>
        <p:spPr>
          <a:xfrm>
            <a:off x="2771800" y="3320988"/>
            <a:ext cx="5563744" cy="2952328"/>
          </a:xfrm>
          <a:prstGeom prst="rect">
            <a:avLst/>
          </a:prstGeom>
        </p:spPr>
      </p:pic>
      <p:sp>
        <p:nvSpPr>
          <p:cNvPr id="25" name="pole tekstowe 6"/>
          <p:cNvSpPr txBox="1"/>
          <p:nvPr/>
        </p:nvSpPr>
        <p:spPr>
          <a:xfrm>
            <a:off x="467831" y="4366265"/>
            <a:ext cx="2303969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400" b="1" dirty="0">
                <a:cs typeface="Arial"/>
              </a:rPr>
              <a:t>Szpik regeneruje się </a:t>
            </a:r>
            <a:r>
              <a:rPr lang="pl-PL" sz="1400" b="1" dirty="0" smtClean="0">
                <a:cs typeface="Arial"/>
              </a:rPr>
              <a:t> </a:t>
            </a:r>
            <a:br>
              <a:rPr lang="pl-PL" sz="1400" b="1" dirty="0" smtClean="0">
                <a:cs typeface="Arial"/>
              </a:rPr>
            </a:br>
            <a:r>
              <a:rPr lang="pl-PL" sz="1400" b="1" dirty="0" smtClean="0">
                <a:cs typeface="Arial"/>
              </a:rPr>
              <a:t>w </a:t>
            </a:r>
            <a:r>
              <a:rPr lang="pl-PL" sz="1400" b="1" dirty="0">
                <a:cs typeface="Arial"/>
              </a:rPr>
              <a:t>organizmie Dawcy </a:t>
            </a:r>
            <a:endParaRPr lang="pl-PL" sz="1400" b="1" dirty="0" smtClean="0">
              <a:cs typeface="Arial"/>
            </a:endParaRPr>
          </a:p>
          <a:p>
            <a:r>
              <a:rPr lang="pl-PL" sz="1400" b="1" dirty="0" smtClean="0">
                <a:cs typeface="Arial"/>
              </a:rPr>
              <a:t>do 2 tygodni </a:t>
            </a:r>
          </a:p>
          <a:p>
            <a:r>
              <a:rPr lang="pl-PL" sz="1400" b="1" dirty="0" smtClean="0">
                <a:cs typeface="Arial"/>
              </a:rPr>
              <a:t>po pobraniu</a:t>
            </a:r>
            <a:endParaRPr lang="pl-PL" sz="14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622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11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304699"/>
          </a:xfrm>
        </p:spPr>
        <p:txBody>
          <a:bodyPr/>
          <a:lstStyle/>
          <a:p>
            <a:r>
              <a:rPr lang="pl-PL" dirty="0" smtClean="0">
                <a:solidFill>
                  <a:srgbClr val="000000"/>
                </a:solidFill>
              </a:rPr>
              <a:t>Co jeszcze trzeba wiedzieć odnośnie pobrania szpiku?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Prostokąt 5"/>
          <p:cNvSpPr/>
          <p:nvPr/>
        </p:nvSpPr>
        <p:spPr>
          <a:xfrm>
            <a:off x="358776" y="1448780"/>
            <a:ext cx="413948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600" dirty="0" smtClean="0"/>
          </a:p>
          <a:p>
            <a:endParaRPr lang="pl-PL" sz="1600" dirty="0"/>
          </a:p>
          <a:p>
            <a:r>
              <a:rPr lang="pl-PL" sz="1600" dirty="0" smtClean="0"/>
              <a:t>Decydując </a:t>
            </a:r>
            <a:r>
              <a:rPr lang="pl-PL" sz="1600" dirty="0"/>
              <a:t>się na zostanie potencjalnym Dawcą szpiku trzeba być przygotowanym </a:t>
            </a:r>
            <a:endParaRPr lang="pl-PL" sz="1600" dirty="0" smtClean="0"/>
          </a:p>
          <a:p>
            <a:r>
              <a:rPr lang="pl-PL" sz="1600" dirty="0" smtClean="0"/>
              <a:t>na </a:t>
            </a:r>
            <a:r>
              <a:rPr lang="pl-PL" sz="1600" dirty="0"/>
              <a:t>pobranie krwiotwórczych komórek macierzystych obiema metodami.</a:t>
            </a:r>
          </a:p>
          <a:p>
            <a:endParaRPr lang="pl-PL" sz="1600" dirty="0"/>
          </a:p>
          <a:p>
            <a:endParaRPr lang="pl-PL" sz="1600" dirty="0" smtClean="0"/>
          </a:p>
          <a:p>
            <a:r>
              <a:rPr lang="pl-PL" sz="1600" dirty="0" smtClean="0"/>
              <a:t>Decyzja </a:t>
            </a:r>
            <a:r>
              <a:rPr lang="pl-PL" sz="1600" dirty="0"/>
              <a:t>o wyborze jednej z powyższych metod </a:t>
            </a:r>
            <a:r>
              <a:rPr lang="pl-PL" sz="1600" dirty="0" smtClean="0"/>
              <a:t>pobrania komórek macierzystych uzależniona </a:t>
            </a:r>
            <a:r>
              <a:rPr lang="pl-PL" sz="1600" dirty="0"/>
              <a:t>jest od stanu zdrowia Pacjenta oraz od decyzji jego lekarza prowadzącego. </a:t>
            </a:r>
            <a:r>
              <a:rPr lang="pl-PL" sz="1600" dirty="0" smtClean="0"/>
              <a:t>W miarę możliwości brane są pod uwagę preferencje Dawcy.</a:t>
            </a:r>
          </a:p>
          <a:p>
            <a:endParaRPr lang="pl-PL" sz="1600" dirty="0"/>
          </a:p>
          <a:p>
            <a:endParaRPr lang="en-US" sz="16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1"/>
          <a:stretch/>
        </p:blipFill>
        <p:spPr bwMode="auto">
          <a:xfrm>
            <a:off x="4849480" y="1196751"/>
            <a:ext cx="3724963" cy="501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296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12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304699"/>
          </a:xfrm>
        </p:spPr>
        <p:txBody>
          <a:bodyPr/>
          <a:lstStyle/>
          <a:p>
            <a:r>
              <a:rPr lang="pl-PL" dirty="0" smtClean="0">
                <a:solidFill>
                  <a:srgbClr val="000000"/>
                </a:solidFill>
              </a:rPr>
              <a:t>Ważne informacje dla Dawcy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pole tekstowe 9"/>
          <p:cNvSpPr txBox="1"/>
          <p:nvPr/>
        </p:nvSpPr>
        <p:spPr>
          <a:xfrm>
            <a:off x="1043608" y="1484784"/>
            <a:ext cx="7560840" cy="4924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600" b="1" dirty="0" smtClean="0">
                <a:solidFill>
                  <a:srgbClr val="00B0F0"/>
                </a:solidFill>
              </a:rPr>
              <a:t>Ubezpieczenie</a:t>
            </a:r>
            <a:endParaRPr lang="en-US" sz="1600" b="1" dirty="0">
              <a:solidFill>
                <a:srgbClr val="00B0F0"/>
              </a:solidFill>
            </a:endParaRPr>
          </a:p>
          <a:p>
            <a:r>
              <a:rPr lang="pl-PL" sz="1600" dirty="0"/>
              <a:t>Na czas badań wstępnych, pobrania i na rok </a:t>
            </a:r>
            <a:r>
              <a:rPr lang="pl-PL" sz="1600" dirty="0" smtClean="0"/>
              <a:t>po pobraniu </a:t>
            </a:r>
            <a:r>
              <a:rPr lang="pl-PL" sz="1600" dirty="0"/>
              <a:t>Dawca jest ubezpieczony na kwotę 150 </a:t>
            </a:r>
            <a:r>
              <a:rPr lang="pl-PL" sz="1600" dirty="0" smtClean="0"/>
              <a:t>tys. Euro.</a:t>
            </a:r>
          </a:p>
          <a:p>
            <a:endParaRPr lang="pl-PL" sz="1600" kern="1200" baseline="0" dirty="0">
              <a:solidFill>
                <a:schemeClr val="tx1"/>
              </a:solidFill>
            </a:endParaRPr>
          </a:p>
          <a:p>
            <a:r>
              <a:rPr lang="pl-PL" sz="1600" b="1" dirty="0" smtClean="0">
                <a:solidFill>
                  <a:srgbClr val="00B0F0"/>
                </a:solidFill>
              </a:rPr>
              <a:t>Zwrot kosztów</a:t>
            </a:r>
            <a:endParaRPr lang="en-US" sz="1600" b="1" dirty="0">
              <a:solidFill>
                <a:srgbClr val="00B0F0"/>
              </a:solidFill>
            </a:endParaRPr>
          </a:p>
          <a:p>
            <a:r>
              <a:rPr lang="pl-PL" sz="1600" dirty="0"/>
              <a:t>Dawca nie ponosi żadnych kosztów </a:t>
            </a:r>
            <a:r>
              <a:rPr lang="pl-PL" sz="1600" dirty="0" smtClean="0"/>
              <a:t>związanych z </a:t>
            </a:r>
            <a:r>
              <a:rPr lang="pl-PL" sz="1600" dirty="0"/>
              <a:t>rejestracją w bazie potencjalnych Dawców </a:t>
            </a:r>
            <a:r>
              <a:rPr lang="pl-PL" sz="1600" dirty="0" smtClean="0"/>
              <a:t>szpiku i </a:t>
            </a:r>
            <a:r>
              <a:rPr lang="pl-PL" sz="1600" dirty="0"/>
              <a:t>pobraniem krwiotwórczych komórek </a:t>
            </a:r>
            <a:r>
              <a:rPr lang="pl-PL" sz="1600" dirty="0" smtClean="0"/>
              <a:t>macierzystych.</a:t>
            </a:r>
          </a:p>
          <a:p>
            <a:endParaRPr lang="pl-PL" sz="1600" dirty="0"/>
          </a:p>
          <a:p>
            <a:r>
              <a:rPr lang="pl-PL" sz="1600" b="1" dirty="0" smtClean="0">
                <a:solidFill>
                  <a:srgbClr val="00B0F0"/>
                </a:solidFill>
              </a:rPr>
              <a:t>Zwolnienie lekarskie</a:t>
            </a:r>
            <a:endParaRPr lang="en-US" sz="1600" b="1" dirty="0">
              <a:solidFill>
                <a:srgbClr val="00B0F0"/>
              </a:solidFill>
            </a:endParaRPr>
          </a:p>
          <a:p>
            <a:r>
              <a:rPr lang="pl-PL" sz="1600" dirty="0"/>
              <a:t>Na czas badań wstępnych i pobrania przysługują </a:t>
            </a:r>
            <a:r>
              <a:rPr lang="pl-PL" sz="1600" dirty="0" smtClean="0"/>
              <a:t>Dawcy dni </a:t>
            </a:r>
            <a:r>
              <a:rPr lang="pl-PL" sz="1600" dirty="0"/>
              <a:t>wolne od </a:t>
            </a:r>
            <a:r>
              <a:rPr lang="pl-PL" sz="1600" dirty="0" smtClean="0"/>
              <a:t>szkoły</a:t>
            </a:r>
            <a:br>
              <a:rPr lang="pl-PL" sz="1600" dirty="0" smtClean="0"/>
            </a:br>
            <a:r>
              <a:rPr lang="pl-PL" sz="1600" dirty="0" smtClean="0"/>
              <a:t>i </a:t>
            </a:r>
            <a:r>
              <a:rPr lang="pl-PL" sz="1600" dirty="0"/>
              <a:t>pracy.</a:t>
            </a:r>
            <a:endParaRPr lang="pl-PL" sz="1600" dirty="0" smtClean="0"/>
          </a:p>
          <a:p>
            <a:endParaRPr lang="pl-PL" sz="1600" dirty="0" smtClean="0"/>
          </a:p>
          <a:p>
            <a:r>
              <a:rPr lang="pl-PL" sz="1600" b="1" dirty="0" smtClean="0">
                <a:solidFill>
                  <a:srgbClr val="00B0F0"/>
                </a:solidFill>
              </a:rPr>
              <a:t>Monitorowanie stanu zdrowia</a:t>
            </a:r>
            <a:endParaRPr lang="en-US" sz="1600" b="1" dirty="0">
              <a:solidFill>
                <a:srgbClr val="00B0F0"/>
              </a:solidFill>
            </a:endParaRPr>
          </a:p>
          <a:p>
            <a:r>
              <a:rPr lang="pl-PL" sz="1600" dirty="0"/>
              <a:t>Niezależnie od zastosowanej metody </a:t>
            </a:r>
            <a:r>
              <a:rPr lang="pl-PL" sz="1600" dirty="0" smtClean="0"/>
              <a:t>pobrania </a:t>
            </a:r>
            <a:r>
              <a:rPr lang="en-US" sz="1600" dirty="0" err="1" smtClean="0"/>
              <a:t>krwiotwórczych</a:t>
            </a:r>
            <a:r>
              <a:rPr lang="en-US" sz="1600" dirty="0" smtClean="0"/>
              <a:t> </a:t>
            </a:r>
            <a:r>
              <a:rPr lang="en-US" sz="1600" dirty="0" err="1"/>
              <a:t>komórek</a:t>
            </a:r>
            <a:r>
              <a:rPr lang="en-US" sz="1600" dirty="0"/>
              <a:t> </a:t>
            </a:r>
            <a:r>
              <a:rPr lang="en-US" sz="1600" dirty="0" err="1"/>
              <a:t>macierzystych</a:t>
            </a:r>
            <a:r>
              <a:rPr lang="en-US" sz="1600" dirty="0"/>
              <a:t>, </a:t>
            </a:r>
            <a:r>
              <a:rPr lang="en-US" sz="1600" dirty="0" err="1" smtClean="0"/>
              <a:t>stan</a:t>
            </a:r>
            <a:r>
              <a:rPr lang="pl-PL" sz="1600" dirty="0" smtClean="0"/>
              <a:t> zdrowia </a:t>
            </a:r>
            <a:r>
              <a:rPr lang="pl-PL" sz="1600" dirty="0"/>
              <a:t>naszych Dawców jest monitorowany</a:t>
            </a:r>
            <a:r>
              <a:rPr lang="pl-PL" sz="1600" dirty="0" smtClean="0"/>
              <a:t>.</a:t>
            </a:r>
          </a:p>
          <a:p>
            <a:endParaRPr lang="pl-PL" sz="1600" dirty="0"/>
          </a:p>
          <a:p>
            <a:r>
              <a:rPr lang="pl-PL" sz="1600" b="1" dirty="0" smtClean="0">
                <a:solidFill>
                  <a:srgbClr val="00B0F0"/>
                </a:solidFill>
              </a:rPr>
              <a:t>Przywileje Dawcy</a:t>
            </a:r>
            <a:endParaRPr lang="en-US" sz="1600" b="1" dirty="0">
              <a:solidFill>
                <a:srgbClr val="00B0F0"/>
              </a:solidFill>
            </a:endParaRPr>
          </a:p>
          <a:p>
            <a:r>
              <a:rPr lang="pl-PL" sz="1600" dirty="0"/>
              <a:t>Każdemu Dawcy, w zależności od liczby </a:t>
            </a:r>
            <a:r>
              <a:rPr lang="pl-PL" sz="1600" dirty="0" smtClean="0"/>
              <a:t>pobrań, przysługuje </a:t>
            </a:r>
            <a:r>
              <a:rPr lang="pl-PL" sz="1600" dirty="0"/>
              <a:t>odznaka „</a:t>
            </a:r>
            <a:r>
              <a:rPr lang="pl-PL" sz="1600" dirty="0" smtClean="0"/>
              <a:t>Dawcy Przeszczepu</a:t>
            </a:r>
            <a:r>
              <a:rPr lang="pl-PL" sz="1600" dirty="0"/>
              <a:t>“ </a:t>
            </a:r>
            <a:r>
              <a:rPr lang="pl-PL" sz="1600" dirty="0" smtClean="0"/>
              <a:t>lub „Zasłużonego </a:t>
            </a:r>
            <a:r>
              <a:rPr lang="pl-PL" sz="1600" dirty="0"/>
              <a:t>Dawcy Przeszczepu“ (Dz. U. nr 23, poz. 119).</a:t>
            </a:r>
          </a:p>
          <a:p>
            <a:endParaRPr lang="pl-PL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3894" y="2531444"/>
            <a:ext cx="676191" cy="6095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4481" y="4509120"/>
            <a:ext cx="609524" cy="6095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6500" y="3516296"/>
            <a:ext cx="600000" cy="60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1192" y="5411764"/>
            <a:ext cx="609524" cy="60952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1779" y="1556792"/>
            <a:ext cx="600000" cy="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252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5700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2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54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304699"/>
          </a:xfrm>
        </p:spPr>
        <p:txBody>
          <a:bodyPr/>
          <a:lstStyle/>
          <a:p>
            <a:r>
              <a:rPr lang="en-GB" dirty="0" smtClean="0">
                <a:solidFill>
                  <a:srgbClr val="000000"/>
                </a:solidFill>
              </a:rPr>
              <a:t>O </a:t>
            </a:r>
            <a:r>
              <a:rPr lang="en-GB" dirty="0" err="1" smtClean="0">
                <a:solidFill>
                  <a:srgbClr val="000000"/>
                </a:solidFill>
              </a:rPr>
              <a:t>Fundacji</a:t>
            </a:r>
            <a:r>
              <a:rPr lang="en-GB" dirty="0" smtClean="0">
                <a:solidFill>
                  <a:srgbClr val="000000"/>
                </a:solidFill>
              </a:rPr>
              <a:t> DKMS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2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68" name="pole tekstowe 5"/>
          <p:cNvSpPr txBox="1"/>
          <p:nvPr/>
        </p:nvSpPr>
        <p:spPr>
          <a:xfrm>
            <a:off x="358775" y="1628349"/>
            <a:ext cx="8137661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Fundacja</a:t>
            </a:r>
            <a:r>
              <a:rPr lang="en-US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DKMS </a:t>
            </a:r>
            <a:r>
              <a:rPr lang="en-US" sz="16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dzia</a:t>
            </a:r>
            <a:r>
              <a:rPr lang="pl-PL" sz="1600" dirty="0"/>
              <a:t>ł</a:t>
            </a:r>
            <a:r>
              <a:rPr lang="en-US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pl-PL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 Polsce od 2008 roku </a:t>
            </a:r>
            <a:r>
              <a:rPr lang="pl-PL" sz="1600" dirty="0" smtClean="0"/>
              <a:t>jako niezależna organizacja </a:t>
            </a:r>
            <a:r>
              <a:rPr lang="pl-PL" sz="1600" dirty="0"/>
              <a:t>pożytku </a:t>
            </a:r>
            <a:r>
              <a:rPr lang="pl-PL" sz="1600" dirty="0" smtClean="0"/>
              <a:t>publicznego, w oparciu o decyzję Ministra Zdrowia i jest największym Ośrodkiem Dawców Szpiku w kraju. </a:t>
            </a:r>
          </a:p>
          <a:p>
            <a:endParaRPr lang="pl-PL" sz="1600" dirty="0"/>
          </a:p>
          <a:p>
            <a:r>
              <a:rPr lang="pl-PL" sz="1600" dirty="0" smtClean="0"/>
              <a:t>Prowadzi głównie działania mające </a:t>
            </a:r>
            <a:r>
              <a:rPr lang="pl-PL" sz="1600" dirty="0"/>
              <a:t>na celu edukację społeczną w </a:t>
            </a:r>
            <a:r>
              <a:rPr lang="pl-PL" sz="1600" dirty="0" smtClean="0"/>
              <a:t>zakresie szerzenia idei dawstwa </a:t>
            </a:r>
            <a:r>
              <a:rPr lang="pl-PL" sz="1600" dirty="0"/>
              <a:t>szpiku oraz </a:t>
            </a:r>
            <a:r>
              <a:rPr lang="pl-PL" sz="1600" dirty="0" smtClean="0"/>
              <a:t>rejestruje potencjalnych </a:t>
            </a:r>
            <a:r>
              <a:rPr lang="en-US" sz="1600" dirty="0" err="1" smtClean="0"/>
              <a:t>Dawców</a:t>
            </a:r>
            <a:r>
              <a:rPr lang="en-US" sz="1600" dirty="0" smtClean="0"/>
              <a:t> </a:t>
            </a:r>
            <a:r>
              <a:rPr lang="en-US" sz="1600" dirty="0" err="1"/>
              <a:t>krwiotwórczych</a:t>
            </a:r>
            <a:r>
              <a:rPr lang="en-US" sz="1600" dirty="0"/>
              <a:t> </a:t>
            </a:r>
            <a:r>
              <a:rPr lang="en-US" sz="1600" dirty="0" err="1"/>
              <a:t>komórek</a:t>
            </a:r>
            <a:r>
              <a:rPr lang="en-US" sz="1600" dirty="0"/>
              <a:t> </a:t>
            </a:r>
            <a:r>
              <a:rPr lang="en-US" sz="1600" dirty="0" err="1"/>
              <a:t>macierzystych</a:t>
            </a:r>
            <a:r>
              <a:rPr lang="en-US" sz="1600" dirty="0"/>
              <a:t>.</a:t>
            </a:r>
            <a:r>
              <a:rPr lang="pl-PL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6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68429" y="4341386"/>
            <a:ext cx="7364869" cy="0"/>
          </a:xfrm>
          <a:prstGeom prst="line">
            <a:avLst/>
          </a:prstGeom>
          <a:ln w="762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68429" y="4020420"/>
            <a:ext cx="5129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800" b="1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1991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4637" y="4020419"/>
            <a:ext cx="5129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800" b="1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2004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5007" y="3904441"/>
            <a:ext cx="80150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2800" b="1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2008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0564" y="4020417"/>
            <a:ext cx="5129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800" b="1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2013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94700" y="4020416"/>
            <a:ext cx="5129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800" b="1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2018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01003" y="4020415"/>
            <a:ext cx="5129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800" b="1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2019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224909" y="4336489"/>
            <a:ext cx="0" cy="71518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396560" y="4341386"/>
            <a:ext cx="0" cy="71518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647440" y="4336489"/>
            <a:ext cx="0" cy="71518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813941" y="4336489"/>
            <a:ext cx="0" cy="71518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038077" y="4336489"/>
            <a:ext cx="0" cy="71518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052926" y="4336489"/>
            <a:ext cx="0" cy="71518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25948" y="5174743"/>
            <a:ext cx="59792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Niemcy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15970" y="5174743"/>
            <a:ext cx="3702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74420" y="5108832"/>
            <a:ext cx="82715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20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Polska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05150" y="5174743"/>
            <a:ext cx="124553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Wielka Brytania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89990" y="5173639"/>
            <a:ext cx="40876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26037" y="5173639"/>
            <a:ext cx="3879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Indie</a:t>
            </a:r>
          </a:p>
        </p:txBody>
      </p:sp>
      <p:sp>
        <p:nvSpPr>
          <p:cNvPr id="13" name="AutoShape 6" descr="Image result for usa flag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0610" y="5483141"/>
            <a:ext cx="547261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Image result for niemcy flag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8482" y="5483141"/>
            <a:ext cx="480053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Image result for polska flag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84903" y="5459778"/>
            <a:ext cx="971931" cy="584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Image result for wielka brytania flag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8882" y="5483141"/>
            <a:ext cx="576064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Image result for chile fla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7662" y="5473536"/>
            <a:ext cx="431094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 descr="Image result for indie flag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26037" y="5483141"/>
            <a:ext cx="403235" cy="268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Straight Connector 34"/>
          <p:cNvCxnSpPr/>
          <p:nvPr/>
        </p:nvCxnSpPr>
        <p:spPr>
          <a:xfrm>
            <a:off x="7973258" y="4398488"/>
            <a:ext cx="0" cy="71518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716777" y="4020420"/>
            <a:ext cx="5129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800" b="1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2020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96321" y="5199502"/>
            <a:ext cx="35695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RPA</a:t>
            </a:r>
          </a:p>
        </p:txBody>
      </p:sp>
      <p:sp>
        <p:nvSpPr>
          <p:cNvPr id="5" name="AutoShape 2" descr="Flaga PoÅudniowej Afryki â Wikipedia, wolna encyklo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59526" y="5491498"/>
            <a:ext cx="427462" cy="2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478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3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2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304699"/>
          </a:xfrm>
        </p:spPr>
        <p:txBody>
          <a:bodyPr/>
          <a:lstStyle/>
          <a:p>
            <a:r>
              <a:rPr lang="pl-PL" dirty="0" smtClean="0">
                <a:solidFill>
                  <a:srgbClr val="000000"/>
                </a:solidFill>
              </a:rPr>
              <a:t>Misja i cele </a:t>
            </a:r>
            <a:r>
              <a:rPr lang="en-GB" dirty="0" err="1" smtClean="0">
                <a:solidFill>
                  <a:srgbClr val="000000"/>
                </a:solidFill>
              </a:rPr>
              <a:t>Fundacji</a:t>
            </a:r>
            <a:r>
              <a:rPr lang="en-GB" dirty="0" smtClean="0">
                <a:solidFill>
                  <a:srgbClr val="000000"/>
                </a:solidFill>
              </a:rPr>
              <a:t> DKMS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4" name="pole tekstowe 5"/>
          <p:cNvSpPr txBox="1"/>
          <p:nvPr/>
        </p:nvSpPr>
        <p:spPr>
          <a:xfrm>
            <a:off x="439892" y="1470092"/>
            <a:ext cx="8245673" cy="1261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600" b="1" dirty="0">
                <a:solidFill>
                  <a:schemeClr val="accent1"/>
                </a:solidFill>
              </a:rPr>
              <a:t>Misją Fundacji DKMS jest znalezienie Dawcy </a:t>
            </a:r>
            <a:r>
              <a:rPr lang="pl-PL" sz="1600" b="1" dirty="0" smtClean="0">
                <a:solidFill>
                  <a:schemeClr val="accent1"/>
                </a:solidFill>
              </a:rPr>
              <a:t>dla każdego Pacjenta chorującego </a:t>
            </a:r>
          </a:p>
          <a:p>
            <a:r>
              <a:rPr lang="pl-PL" sz="1600" b="1" dirty="0" smtClean="0">
                <a:solidFill>
                  <a:schemeClr val="accent1"/>
                </a:solidFill>
              </a:rPr>
              <a:t>na nowotwór krwi, </a:t>
            </a:r>
            <a:r>
              <a:rPr lang="en-US" sz="1600" b="1" dirty="0" err="1" smtClean="0">
                <a:solidFill>
                  <a:schemeClr val="accent1"/>
                </a:solidFill>
              </a:rPr>
              <a:t>potrzebującego</a:t>
            </a:r>
            <a:r>
              <a:rPr lang="en-US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przeszczepienia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pl-PL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</a:rPr>
              <a:t>krwiotwórczych</a:t>
            </a:r>
            <a:r>
              <a:rPr lang="pl-PL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</a:rPr>
              <a:t>komórek</a:t>
            </a:r>
            <a:r>
              <a:rPr lang="en-US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</a:rPr>
              <a:t>macierzystych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endParaRPr lang="pl-PL" dirty="0" smtClean="0">
              <a:solidFill>
                <a:schemeClr val="accent1"/>
              </a:solidFill>
            </a:endParaRPr>
          </a:p>
          <a:p>
            <a:endParaRPr lang="pl-PL" sz="1600" dirty="0" smtClean="0">
              <a:solidFill>
                <a:srgbClr val="FF0000"/>
              </a:solidFill>
            </a:endParaRPr>
          </a:p>
          <a:p>
            <a:endParaRPr lang="pl-PL" sz="1600" dirty="0" smtClean="0"/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375314" y="4674622"/>
            <a:ext cx="83011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/>
              <a:t>Cele fundacji realizowane są m.in. poprzez następujące działania</a:t>
            </a:r>
            <a:r>
              <a:rPr lang="pl-PL" sz="1600" dirty="0" smtClean="0"/>
              <a:t>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45742" y="5108991"/>
            <a:ext cx="41540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dirty="0"/>
              <a:t>badanie i opiekę nad potencjalnymi </a:t>
            </a:r>
            <a:r>
              <a:rPr lang="pl-PL" sz="1200" dirty="0" smtClean="0"/>
              <a:t> oraz faktycznymi Dawcami </a:t>
            </a:r>
            <a:r>
              <a:rPr lang="pl-PL" sz="1200" dirty="0"/>
              <a:t>krwiotwórczych komórek </a:t>
            </a:r>
            <a:r>
              <a:rPr lang="pl-PL" sz="1200" dirty="0" smtClean="0"/>
              <a:t>macierzystych.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dirty="0" smtClean="0"/>
              <a:t>współpracę </a:t>
            </a:r>
            <a:r>
              <a:rPr lang="pl-PL" sz="1200" dirty="0"/>
              <a:t>z innymi Ośrodkami Dawców Szpiku, ośrodkami transplantacyjnymi i </a:t>
            </a:r>
            <a:r>
              <a:rPr lang="pl-PL" sz="1200" dirty="0" smtClean="0"/>
              <a:t>rejestrem </a:t>
            </a:r>
            <a:r>
              <a:rPr lang="pl-PL" sz="1200" dirty="0"/>
              <a:t>Dawców szpiku </a:t>
            </a:r>
            <a:r>
              <a:rPr lang="pl-PL" sz="1200" dirty="0" smtClean="0"/>
              <a:t>na </a:t>
            </a:r>
            <a:r>
              <a:rPr lang="pl-PL" sz="1200" dirty="0"/>
              <a:t>terenie Polski i poza jej granicami;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09835" y="5108991"/>
            <a:ext cx="38741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l-PL" sz="1200" dirty="0"/>
              <a:t>edukację społeczną w zakresie dobrowolnego dawstwa krwiotwórczych komórek macierzystych</a:t>
            </a:r>
            <a:r>
              <a:rPr lang="pl-PL" sz="1200" dirty="0" smtClean="0"/>
              <a:t>;</a:t>
            </a:r>
          </a:p>
          <a:p>
            <a:endParaRPr lang="pl-PL" sz="1200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sz="1200" dirty="0"/>
              <a:t>rejestrację potencjalnych Dawców szpiku wraz z </a:t>
            </a:r>
            <a:r>
              <a:rPr lang="pl-PL" sz="1200" dirty="0" smtClean="0"/>
              <a:t>oznaczeniem antygenu </a:t>
            </a:r>
            <a:r>
              <a:rPr lang="pl-PL" sz="1200" dirty="0"/>
              <a:t>HLA i wprowadzeniem ich do rejestru;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7576" y="2276872"/>
            <a:ext cx="6170304" cy="2120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7639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4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10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304699"/>
          </a:xfrm>
        </p:spPr>
        <p:txBody>
          <a:bodyPr/>
          <a:lstStyle/>
          <a:p>
            <a:r>
              <a:rPr lang="en-GB" dirty="0" smtClean="0">
                <a:solidFill>
                  <a:srgbClr val="000000"/>
                </a:solidFill>
              </a:rPr>
              <a:t>DKMS</a:t>
            </a:r>
            <a:r>
              <a:rPr lang="pl-PL" dirty="0" smtClean="0">
                <a:solidFill>
                  <a:srgbClr val="000000"/>
                </a:solidFill>
              </a:rPr>
              <a:t> w liczbach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 bwMode="auto">
          <a:xfrm>
            <a:off x="4896036" y="648071"/>
            <a:ext cx="3993963" cy="281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hteck 8"/>
          <p:cNvSpPr/>
          <p:nvPr/>
        </p:nvSpPr>
        <p:spPr>
          <a:xfrm>
            <a:off x="736531" y="2319757"/>
            <a:ext cx="5671673" cy="3960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1600" b="1" dirty="0" smtClean="0">
                <a:solidFill>
                  <a:schemeClr val="accent1"/>
                </a:solidFill>
              </a:rPr>
              <a:t>37 000 000 </a:t>
            </a:r>
            <a:r>
              <a:rPr lang="pl-PL" sz="1200" dirty="0" smtClean="0">
                <a:solidFill>
                  <a:schemeClr val="accent1"/>
                </a:solidFill>
              </a:rPr>
              <a:t>– </a:t>
            </a:r>
            <a:endParaRPr lang="en-GB" sz="1200" dirty="0">
              <a:solidFill>
                <a:srgbClr val="000000"/>
              </a:solidFill>
            </a:endParaRPr>
          </a:p>
        </p:txBody>
      </p:sp>
      <p:pic>
        <p:nvPicPr>
          <p:cNvPr id="17" name="Grafik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>
          <a:xfrm>
            <a:off x="0" y="2317187"/>
            <a:ext cx="665187" cy="408722"/>
          </a:xfrm>
          <a:prstGeom prst="rect">
            <a:avLst/>
          </a:prstGeom>
        </p:spPr>
      </p:pic>
      <p:sp>
        <p:nvSpPr>
          <p:cNvPr id="18" name="Rechteck 8"/>
          <p:cNvSpPr/>
          <p:nvPr/>
        </p:nvSpPr>
        <p:spPr>
          <a:xfrm>
            <a:off x="755576" y="3207179"/>
            <a:ext cx="6931813" cy="3960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1600" b="1" dirty="0" smtClean="0">
                <a:solidFill>
                  <a:schemeClr val="accent1"/>
                </a:solidFill>
              </a:rPr>
              <a:t>10 213 281</a:t>
            </a:r>
            <a:r>
              <a:rPr lang="pl-PL" sz="1200" dirty="0" smtClean="0">
                <a:solidFill>
                  <a:schemeClr val="accent1"/>
                </a:solidFill>
              </a:rPr>
              <a:t>–  </a:t>
            </a:r>
            <a:r>
              <a:rPr lang="pl-PL" sz="1200" dirty="0" smtClean="0"/>
              <a:t>liczba potencjalnych Dawców zarejestrowanych w DKMS na świecie.</a:t>
            </a:r>
            <a:endParaRPr lang="en-GB" sz="1200" dirty="0"/>
          </a:p>
        </p:txBody>
      </p:sp>
      <p:pic>
        <p:nvPicPr>
          <p:cNvPr id="19" name="Grafik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>
          <a:xfrm>
            <a:off x="0" y="3204609"/>
            <a:ext cx="665187" cy="408722"/>
          </a:xfrm>
          <a:prstGeom prst="rect">
            <a:avLst/>
          </a:prstGeom>
        </p:spPr>
      </p:pic>
      <p:sp>
        <p:nvSpPr>
          <p:cNvPr id="20" name="Rechteck 8"/>
          <p:cNvSpPr/>
          <p:nvPr/>
        </p:nvSpPr>
        <p:spPr>
          <a:xfrm>
            <a:off x="736530" y="3886942"/>
            <a:ext cx="6931813" cy="3960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1600" b="1" dirty="0" smtClean="0">
                <a:solidFill>
                  <a:schemeClr val="accent1"/>
                </a:solidFill>
              </a:rPr>
              <a:t>1 734 723 </a:t>
            </a:r>
            <a:r>
              <a:rPr lang="pl-PL" sz="1200" dirty="0" smtClean="0">
                <a:solidFill>
                  <a:schemeClr val="accent1"/>
                </a:solidFill>
              </a:rPr>
              <a:t>– </a:t>
            </a:r>
            <a:endParaRPr lang="en-GB" sz="1200" dirty="0">
              <a:solidFill>
                <a:schemeClr val="accent1"/>
              </a:solidFill>
            </a:endParaRPr>
          </a:p>
        </p:txBody>
      </p:sp>
      <p:pic>
        <p:nvPicPr>
          <p:cNvPr id="21" name="Grafik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>
          <a:xfrm>
            <a:off x="-1" y="3888685"/>
            <a:ext cx="665187" cy="408722"/>
          </a:xfrm>
          <a:prstGeom prst="rect">
            <a:avLst/>
          </a:prstGeom>
        </p:spPr>
      </p:pic>
      <p:sp>
        <p:nvSpPr>
          <p:cNvPr id="22" name="Rechteck 8"/>
          <p:cNvSpPr/>
          <p:nvPr/>
        </p:nvSpPr>
        <p:spPr>
          <a:xfrm>
            <a:off x="736531" y="4545148"/>
            <a:ext cx="6931813" cy="3960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1600" b="1" dirty="0" smtClean="0">
                <a:solidFill>
                  <a:schemeClr val="accent1"/>
                </a:solidFill>
              </a:rPr>
              <a:t>8 223 </a:t>
            </a:r>
            <a:r>
              <a:rPr lang="pl-PL" sz="1600" dirty="0" smtClean="0">
                <a:solidFill>
                  <a:schemeClr val="accent1"/>
                </a:solidFill>
              </a:rPr>
              <a:t>–</a:t>
            </a:r>
            <a:endParaRPr lang="en-GB" sz="1200" dirty="0">
              <a:solidFill>
                <a:schemeClr val="accent1"/>
              </a:solidFill>
            </a:endParaRPr>
          </a:p>
        </p:txBody>
      </p:sp>
      <p:pic>
        <p:nvPicPr>
          <p:cNvPr id="23" name="Grafik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>
          <a:xfrm>
            <a:off x="-2" y="4536757"/>
            <a:ext cx="665187" cy="408722"/>
          </a:xfrm>
          <a:prstGeom prst="rect">
            <a:avLst/>
          </a:prstGeom>
        </p:spPr>
      </p:pic>
      <p:sp>
        <p:nvSpPr>
          <p:cNvPr id="24" name="Rechteck 8"/>
          <p:cNvSpPr/>
          <p:nvPr/>
        </p:nvSpPr>
        <p:spPr>
          <a:xfrm>
            <a:off x="736531" y="2808589"/>
            <a:ext cx="6931813" cy="3960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2000" b="1" dirty="0" smtClean="0">
                <a:solidFill>
                  <a:srgbClr val="B2B2B2"/>
                </a:solidFill>
              </a:rPr>
              <a:t>DKMS:</a:t>
            </a:r>
            <a:endParaRPr lang="en-GB" sz="1600" dirty="0">
              <a:solidFill>
                <a:srgbClr val="B2B2B2"/>
              </a:solidFill>
            </a:endParaRPr>
          </a:p>
        </p:txBody>
      </p:sp>
      <p:sp>
        <p:nvSpPr>
          <p:cNvPr id="25" name="Rechteck 8"/>
          <p:cNvSpPr/>
          <p:nvPr/>
        </p:nvSpPr>
        <p:spPr>
          <a:xfrm>
            <a:off x="736531" y="1916832"/>
            <a:ext cx="6931813" cy="3960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2000" b="1" dirty="0" smtClean="0">
                <a:solidFill>
                  <a:srgbClr val="B2B2B2"/>
                </a:solidFill>
              </a:rPr>
              <a:t>ŚWIAT:</a:t>
            </a:r>
            <a:endParaRPr lang="en-GB" sz="1600" dirty="0">
              <a:solidFill>
                <a:srgbClr val="B2B2B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7704" y="2346924"/>
            <a:ext cx="3879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1200" dirty="0">
                <a:solidFill>
                  <a:srgbClr val="000000"/>
                </a:solidFill>
              </a:rPr>
              <a:t>liczba potencjalnych Dawców </a:t>
            </a:r>
            <a:r>
              <a:rPr lang="pl-PL" sz="1200" dirty="0" smtClean="0">
                <a:solidFill>
                  <a:srgbClr val="000000"/>
                </a:solidFill>
              </a:rPr>
              <a:t>szpiku zarejestrowanych w </a:t>
            </a:r>
            <a:r>
              <a:rPr lang="pl-PL" sz="1200" dirty="0">
                <a:solidFill>
                  <a:srgbClr val="000000"/>
                </a:solidFill>
              </a:rPr>
              <a:t>bazach </a:t>
            </a:r>
            <a:r>
              <a:rPr lang="pl-PL" sz="1200" dirty="0" smtClean="0">
                <a:solidFill>
                  <a:srgbClr val="000000"/>
                </a:solidFill>
              </a:rPr>
              <a:t>na </a:t>
            </a:r>
            <a:r>
              <a:rPr lang="pl-PL" sz="1200" dirty="0">
                <a:solidFill>
                  <a:srgbClr val="000000"/>
                </a:solidFill>
              </a:rPr>
              <a:t>całym świecie.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75656" y="4551511"/>
            <a:ext cx="5562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1200" dirty="0">
                <a:solidFill>
                  <a:srgbClr val="000000"/>
                </a:solidFill>
              </a:rPr>
              <a:t>liczba realnych Dawców z Fundacji </a:t>
            </a:r>
            <a:r>
              <a:rPr lang="pl-PL" sz="1200" dirty="0" smtClean="0">
                <a:solidFill>
                  <a:srgbClr val="000000"/>
                </a:solidFill>
              </a:rPr>
              <a:t>DKMS w Polsce (osób</a:t>
            </a:r>
            <a:r>
              <a:rPr lang="pl-PL" sz="1200" dirty="0">
                <a:solidFill>
                  <a:srgbClr val="000000"/>
                </a:solidFill>
              </a:rPr>
              <a:t>, które już oddały swój </a:t>
            </a:r>
            <a:r>
              <a:rPr lang="pl-PL" sz="1200" dirty="0" smtClean="0">
                <a:solidFill>
                  <a:srgbClr val="000000"/>
                </a:solidFill>
              </a:rPr>
              <a:t>szpik </a:t>
            </a:r>
            <a:r>
              <a:rPr lang="pl-PL" sz="1200" dirty="0">
                <a:solidFill>
                  <a:srgbClr val="000000"/>
                </a:solidFill>
              </a:rPr>
              <a:t>lub komórki macierzyste </a:t>
            </a:r>
            <a:r>
              <a:rPr lang="pl-PL" sz="1200" dirty="0" smtClean="0">
                <a:solidFill>
                  <a:srgbClr val="000000"/>
                </a:solidFill>
              </a:rPr>
              <a:t>Pacjentom).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63688" y="3888685"/>
            <a:ext cx="5832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pl-PL" sz="1200" dirty="0">
                <a:solidFill>
                  <a:srgbClr val="000000"/>
                </a:solidFill>
              </a:rPr>
              <a:t>liczba potencjalnych Dawców zarejestrowanych w Fundacji DKMS w Polsce (osób, które wyraziły gotowość do oddania szpiku lub komórek macierzystych Pacjentom).  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87389" y="6663030"/>
            <a:ext cx="12647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1000" dirty="0" smtClean="0"/>
              <a:t>Dane na 31.07.2020 r.</a:t>
            </a:r>
            <a:endParaRPr lang="pl-PL" sz="1000" kern="1200" baseline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09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5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304699"/>
          </a:xfrm>
        </p:spPr>
        <p:txBody>
          <a:bodyPr/>
          <a:lstStyle/>
          <a:p>
            <a:r>
              <a:rPr lang="pl-PL" dirty="0" smtClean="0">
                <a:solidFill>
                  <a:srgbClr val="000000"/>
                </a:solidFill>
              </a:rPr>
              <a:t>Potencjalni Dawcy szpiku w Polsce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8204" y="836712"/>
            <a:ext cx="1862621" cy="1742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ole tekstowe 8"/>
          <p:cNvSpPr txBox="1"/>
          <p:nvPr/>
        </p:nvSpPr>
        <p:spPr>
          <a:xfrm>
            <a:off x="1460127" y="3045728"/>
            <a:ext cx="3071664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tx1"/>
              </a:buClr>
            </a:pPr>
            <a:r>
              <a:rPr lang="pl-PL" sz="44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1 875 716</a:t>
            </a:r>
            <a:endParaRPr lang="en-US" sz="4400" b="1" kern="1200" baseline="0" dirty="0" err="1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pole tekstowe 31"/>
          <p:cNvSpPr txBox="1"/>
          <p:nvPr/>
        </p:nvSpPr>
        <p:spPr>
          <a:xfrm>
            <a:off x="4862928" y="3045728"/>
            <a:ext cx="3025757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chemeClr val="tx1"/>
              </a:buClr>
            </a:pPr>
            <a:r>
              <a:rPr lang="pl-PL" sz="4400" b="1" dirty="0">
                <a:solidFill>
                  <a:schemeClr val="accent1"/>
                </a:solidFill>
              </a:rPr>
              <a:t>1 </a:t>
            </a:r>
            <a:r>
              <a:rPr lang="pl-PL" sz="4400" b="1" dirty="0" smtClean="0">
                <a:solidFill>
                  <a:schemeClr val="accent1"/>
                </a:solidFill>
              </a:rPr>
              <a:t>734 723</a:t>
            </a:r>
            <a:endParaRPr lang="en-US" sz="4400" b="1" kern="1200" baseline="0" dirty="0" err="1" smtClean="0">
              <a:solidFill>
                <a:schemeClr val="accent1"/>
              </a:solidFill>
            </a:endParaRPr>
          </a:p>
        </p:txBody>
      </p:sp>
      <p:sp>
        <p:nvSpPr>
          <p:cNvPr id="18" name="pole tekstowe 9"/>
          <p:cNvSpPr txBox="1"/>
          <p:nvPr/>
        </p:nvSpPr>
        <p:spPr>
          <a:xfrm>
            <a:off x="1543595" y="4261708"/>
            <a:ext cx="2340260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914400" rtl="0" eaLnBrk="1" latinLnBrk="0" hangingPunct="1">
              <a:spcBef>
                <a:spcPts val="600"/>
              </a:spcBef>
              <a:buClr>
                <a:schemeClr val="tx1"/>
              </a:buClr>
            </a:pP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Liczba</a:t>
            </a:r>
            <a:r>
              <a:rPr lang="pl-PL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zarejestrowanych</a:t>
            </a:r>
            <a:r>
              <a:rPr lang="pl-PL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potencjalnych</a:t>
            </a:r>
            <a:r>
              <a:rPr lang="pl-PL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Dawców</a:t>
            </a:r>
            <a:br>
              <a:rPr lang="pl-PL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l-PL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wszystkich Ośrodkach Dawców szpiku w Polsce*</a:t>
            </a:r>
            <a:endParaRPr lang="en-US" sz="1400" kern="1200" baseline="0" dirty="0" err="1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pole tekstowe 34"/>
          <p:cNvSpPr txBox="1"/>
          <p:nvPr/>
        </p:nvSpPr>
        <p:spPr>
          <a:xfrm>
            <a:off x="4728304" y="4261708"/>
            <a:ext cx="2588358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914400" rtl="0" eaLnBrk="1" latinLnBrk="0" hangingPunct="1">
              <a:spcBef>
                <a:spcPts val="600"/>
              </a:spcBef>
              <a:buClr>
                <a:schemeClr val="tx1"/>
              </a:buClr>
            </a:pPr>
            <a:r>
              <a:rPr lang="pl-PL" dirty="0" smtClean="0"/>
              <a:t>P</a:t>
            </a:r>
            <a:r>
              <a:rPr lang="pl-PL" kern="1200" baseline="0" dirty="0" smtClean="0">
                <a:solidFill>
                  <a:schemeClr val="tx1"/>
                </a:solidFill>
              </a:rPr>
              <a:t>otencjalni</a:t>
            </a:r>
            <a:r>
              <a:rPr lang="pl-PL" dirty="0"/>
              <a:t> </a:t>
            </a:r>
            <a:r>
              <a:rPr lang="pl-PL" kern="1200" dirty="0" smtClean="0">
                <a:solidFill>
                  <a:schemeClr val="tx1"/>
                </a:solidFill>
              </a:rPr>
              <a:t>Dawcy zarejestrowani </a:t>
            </a:r>
            <a:br>
              <a:rPr lang="pl-PL" kern="1200" dirty="0" smtClean="0">
                <a:solidFill>
                  <a:schemeClr val="tx1"/>
                </a:solidFill>
              </a:rPr>
            </a:br>
            <a:r>
              <a:rPr lang="pl-PL" kern="1200" dirty="0" smtClean="0">
                <a:solidFill>
                  <a:schemeClr val="tx1"/>
                </a:solidFill>
              </a:rPr>
              <a:t>w Fundacji DKMS</a:t>
            </a:r>
            <a:endParaRPr lang="en-US" kern="1200" baseline="0" dirty="0" err="1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72200" y="6674877"/>
            <a:ext cx="260968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accent1"/>
              </a:buClr>
            </a:pPr>
            <a:r>
              <a:rPr lang="pl-PL" sz="900" dirty="0" smtClean="0"/>
              <a:t>*Źródło: </a:t>
            </a:r>
            <a:r>
              <a:rPr lang="pl-PL" sz="900" dirty="0" err="1" smtClean="0"/>
              <a:t>Poltransplant</a:t>
            </a:r>
            <a:r>
              <a:rPr lang="pl-PL" sz="900" dirty="0" smtClean="0"/>
              <a:t>, dane na dzień 31.07.2020 r.</a:t>
            </a:r>
            <a:endParaRPr lang="pl-PL" sz="900" kern="1200" baseline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061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6</a:t>
            </a:fld>
            <a:endParaRPr lang="en-GB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304699"/>
          </a:xfrm>
        </p:spPr>
        <p:txBody>
          <a:bodyPr/>
          <a:lstStyle/>
          <a:p>
            <a:r>
              <a:rPr lang="pl-PL" dirty="0" smtClean="0">
                <a:solidFill>
                  <a:srgbClr val="000000"/>
                </a:solidFill>
              </a:rPr>
              <a:t>Co 40 minut…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pole tekstowe 5"/>
          <p:cNvSpPr txBox="1"/>
          <p:nvPr/>
        </p:nvSpPr>
        <p:spPr>
          <a:xfrm>
            <a:off x="396137" y="1329642"/>
            <a:ext cx="789046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tx1"/>
              </a:buClr>
            </a:pPr>
            <a:r>
              <a:rPr lang="pl-PL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 Polsce co 40 minut ktoś dowiaduje się, że </a:t>
            </a:r>
            <a:r>
              <a:rPr lang="pl-PL" sz="1600" dirty="0" smtClean="0"/>
              <a:t>cierpi na </a:t>
            </a:r>
            <a:r>
              <a:rPr lang="pl-PL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nowotwór</a:t>
            </a:r>
            <a:r>
              <a:rPr lang="pl-PL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krwi.</a:t>
            </a:r>
            <a:r>
              <a:rPr lang="pl-PL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100" kern="1200" baseline="0" dirty="0" err="1" smtClean="0">
              <a:solidFill>
                <a:schemeClr val="tx1"/>
              </a:solidFill>
            </a:endParaRPr>
          </a:p>
        </p:txBody>
      </p:sp>
      <p:sp>
        <p:nvSpPr>
          <p:cNvPr id="12" name="pole tekstowe 12"/>
          <p:cNvSpPr txBox="1"/>
          <p:nvPr/>
        </p:nvSpPr>
        <p:spPr>
          <a:xfrm>
            <a:off x="4716016" y="2780928"/>
            <a:ext cx="3837152" cy="27853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defTabSz="914400" rtl="0" eaLnBrk="1" latinLnBrk="0" hangingPunct="1">
              <a:spcBef>
                <a:spcPts val="600"/>
              </a:spcBef>
              <a:buClr>
                <a:schemeClr val="tx1"/>
              </a:buClr>
            </a:pPr>
            <a:r>
              <a:rPr lang="pl-PL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Dla</a:t>
            </a:r>
            <a:r>
              <a:rPr lang="pl-PL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wielu chorych jedyną szansą na życie jest przeszczepienie komórek macierzystych z krwi lub szpiku od Dawcy niespokrewnionego.</a:t>
            </a:r>
          </a:p>
          <a:p>
            <a:pPr algn="l" defTabSz="914400" rtl="0" eaLnBrk="1" latinLnBrk="0" hangingPunct="1">
              <a:spcBef>
                <a:spcPts val="600"/>
              </a:spcBef>
              <a:buClr>
                <a:schemeClr val="tx1"/>
              </a:buClr>
            </a:pPr>
            <a:endParaRPr lang="pl-PL" sz="1600" baseline="0" dirty="0"/>
          </a:p>
          <a:p>
            <a:r>
              <a:rPr lang="pl-PL" sz="1600" kern="1200" dirty="0" smtClean="0">
                <a:solidFill>
                  <a:schemeClr val="tx1"/>
                </a:solidFill>
              </a:rPr>
              <a:t>Jednak aż co piąty polski Pacjent nie może znaleźć swojego Dawcy, dlatego </a:t>
            </a:r>
            <a:r>
              <a:rPr lang="pl-PL" sz="1600" dirty="0" smtClean="0"/>
              <a:t>tak </a:t>
            </a:r>
            <a:r>
              <a:rPr lang="pl-PL" sz="1600" dirty="0"/>
              <a:t>ważne jest, aby do grona potencjalnych Dawców </a:t>
            </a:r>
            <a:r>
              <a:rPr lang="pl-PL" sz="1600" dirty="0" smtClean="0"/>
              <a:t>krwiotwórczych komórek </a:t>
            </a:r>
            <a:r>
              <a:rPr lang="pl-PL" sz="1600" dirty="0"/>
              <a:t>macierzystych dołączały nowe </a:t>
            </a:r>
            <a:r>
              <a:rPr lang="pl-PL" sz="1600" dirty="0" smtClean="0"/>
              <a:t>osoby, </a:t>
            </a:r>
            <a:r>
              <a:rPr lang="pl-PL" sz="1600" dirty="0"/>
              <a:t>gotowe do podzielenia się cząstką </a:t>
            </a:r>
            <a:r>
              <a:rPr lang="pl-PL" sz="1600" dirty="0" smtClean="0"/>
              <a:t>siebie.</a:t>
            </a:r>
            <a:endParaRPr lang="en-US" sz="1100" kern="1200" baseline="0" dirty="0" smtClean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734" y="1772816"/>
            <a:ext cx="4275250" cy="3962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479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7</a:t>
            </a:fld>
            <a:endParaRPr lang="en-GB" noProof="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645742" y="1470092"/>
            <a:ext cx="4132441" cy="45054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22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6450" cy="297774"/>
          </a:xfrm>
        </p:spPr>
        <p:txBody>
          <a:bodyPr/>
          <a:lstStyle/>
          <a:p>
            <a:r>
              <a:rPr lang="pl-PL" sz="2150" dirty="0" smtClean="0">
                <a:solidFill>
                  <a:srgbClr val="000000"/>
                </a:solidFill>
              </a:rPr>
              <a:t>Kto może zostać potencjalnym Dawcą szpiku w Fundacji DKMS?</a:t>
            </a:r>
            <a:endParaRPr lang="en-GB" sz="2150" dirty="0">
              <a:solidFill>
                <a:srgbClr val="000000"/>
              </a:solidFill>
            </a:endParaRPr>
          </a:p>
        </p:txBody>
      </p:sp>
      <p:sp>
        <p:nvSpPr>
          <p:cNvPr id="10" name="Prostokąt 7"/>
          <p:cNvSpPr/>
          <p:nvPr/>
        </p:nvSpPr>
        <p:spPr>
          <a:xfrm>
            <a:off x="863588" y="2098632"/>
            <a:ext cx="18362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osoba świadoma </a:t>
            </a:r>
          </a:p>
          <a:p>
            <a:r>
              <a:rPr lang="pl-PL" sz="1600" dirty="0" smtClean="0"/>
              <a:t>swojej decyzji</a:t>
            </a:r>
            <a:endParaRPr lang="en-US" sz="1600" dirty="0"/>
          </a:p>
        </p:txBody>
      </p:sp>
      <p:sp>
        <p:nvSpPr>
          <p:cNvPr id="12" name="Prostokąt 11"/>
          <p:cNvSpPr/>
          <p:nvPr/>
        </p:nvSpPr>
        <p:spPr>
          <a:xfrm>
            <a:off x="575556" y="3287497"/>
            <a:ext cx="22682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udzielająca zgody </a:t>
            </a:r>
          </a:p>
          <a:p>
            <a:r>
              <a:rPr lang="pl-PL" sz="1600" dirty="0" smtClean="0"/>
              <a:t>na pobranie komórek dwoma metodami</a:t>
            </a:r>
            <a:endParaRPr lang="en-US" sz="1600" dirty="0"/>
          </a:p>
        </p:txBody>
      </p:sp>
      <p:sp>
        <p:nvSpPr>
          <p:cNvPr id="13" name="Prostokąt 12"/>
          <p:cNvSpPr/>
          <p:nvPr/>
        </p:nvSpPr>
        <p:spPr>
          <a:xfrm>
            <a:off x="727956" y="4645740"/>
            <a:ext cx="22682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/>
              <a:t>o wskaźniku masy ciała nie wyższym</a:t>
            </a:r>
            <a:br>
              <a:rPr lang="pl-PL" sz="1600" dirty="0"/>
            </a:br>
            <a:r>
              <a:rPr lang="pl-PL" sz="1600" dirty="0"/>
              <a:t>niż 40 BMI </a:t>
            </a:r>
            <a:br>
              <a:rPr lang="pl-PL" sz="1600" dirty="0"/>
            </a:br>
            <a:endParaRPr lang="en-US" sz="1600" dirty="0"/>
          </a:p>
        </p:txBody>
      </p:sp>
      <p:cxnSp>
        <p:nvCxnSpPr>
          <p:cNvPr id="14" name="Łącznik prostoliniowy 14"/>
          <p:cNvCxnSpPr/>
          <p:nvPr/>
        </p:nvCxnSpPr>
        <p:spPr>
          <a:xfrm>
            <a:off x="2483768" y="2521504"/>
            <a:ext cx="576064" cy="25202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oliniowy 16"/>
          <p:cNvCxnSpPr/>
          <p:nvPr/>
        </p:nvCxnSpPr>
        <p:spPr>
          <a:xfrm flipV="1">
            <a:off x="2771800" y="4645740"/>
            <a:ext cx="288032" cy="14401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18"/>
          <p:cNvCxnSpPr/>
          <p:nvPr/>
        </p:nvCxnSpPr>
        <p:spPr>
          <a:xfrm>
            <a:off x="2699792" y="3702995"/>
            <a:ext cx="43204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ostokąt 21"/>
          <p:cNvSpPr/>
          <p:nvPr/>
        </p:nvSpPr>
        <p:spPr>
          <a:xfrm>
            <a:off x="6667419" y="1470092"/>
            <a:ext cx="22682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w przedziale wiekowym 18-55 lat</a:t>
            </a:r>
            <a:endParaRPr lang="en-US" sz="1600" dirty="0"/>
          </a:p>
        </p:txBody>
      </p:sp>
      <p:sp>
        <p:nvSpPr>
          <p:cNvPr id="19" name="Prostokąt 23"/>
          <p:cNvSpPr/>
          <p:nvPr/>
        </p:nvSpPr>
        <p:spPr>
          <a:xfrm>
            <a:off x="6689787" y="3423183"/>
            <a:ext cx="22682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po raz pierwszy rejestrująca się jako potencjalny Dawca</a:t>
            </a:r>
            <a:endParaRPr lang="en-US" sz="1600" dirty="0"/>
          </a:p>
        </p:txBody>
      </p:sp>
      <p:sp>
        <p:nvSpPr>
          <p:cNvPr id="20" name="Prostokąt 24"/>
          <p:cNvSpPr/>
          <p:nvPr/>
        </p:nvSpPr>
        <p:spPr>
          <a:xfrm>
            <a:off x="6696236" y="4645738"/>
            <a:ext cx="22682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o dobrym ogólnym stanie zdrowia</a:t>
            </a:r>
            <a:endParaRPr lang="en-US" sz="1600" dirty="0"/>
          </a:p>
        </p:txBody>
      </p:sp>
      <p:cxnSp>
        <p:nvCxnSpPr>
          <p:cNvPr id="21" name="Łącznik prostoliniowy 20"/>
          <p:cNvCxnSpPr/>
          <p:nvPr/>
        </p:nvCxnSpPr>
        <p:spPr>
          <a:xfrm flipV="1">
            <a:off x="5872954" y="1928853"/>
            <a:ext cx="540060" cy="25202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oliniowy 26"/>
          <p:cNvCxnSpPr/>
          <p:nvPr/>
        </p:nvCxnSpPr>
        <p:spPr>
          <a:xfrm>
            <a:off x="5904148" y="3838681"/>
            <a:ext cx="540060" cy="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8"/>
          <p:cNvCxnSpPr/>
          <p:nvPr/>
        </p:nvCxnSpPr>
        <p:spPr>
          <a:xfrm>
            <a:off x="5841760" y="4645738"/>
            <a:ext cx="602448" cy="29238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71530" y="1264607"/>
            <a:ext cx="1438822" cy="4468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481840"/>
            <a:ext cx="1362701" cy="4168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Łącznik prostoliniowy 20"/>
          <p:cNvCxnSpPr/>
          <p:nvPr/>
        </p:nvCxnSpPr>
        <p:spPr>
          <a:xfrm flipV="1">
            <a:off x="5872954" y="2773532"/>
            <a:ext cx="642065" cy="1514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rostokąt 21"/>
          <p:cNvSpPr/>
          <p:nvPr/>
        </p:nvSpPr>
        <p:spPr>
          <a:xfrm>
            <a:off x="6661254" y="2517215"/>
            <a:ext cx="22682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mieszkająca na stałe na terenie Polski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97578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8</a:t>
            </a:fld>
            <a:endParaRPr lang="en-GB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pl-PL" dirty="0">
                <a:solidFill>
                  <a:srgbClr val="000000"/>
                </a:solidFill>
              </a:rPr>
              <a:t>5 kroków do </a:t>
            </a:r>
            <a:r>
              <a:rPr lang="pl-PL" dirty="0" err="1">
                <a:solidFill>
                  <a:srgbClr val="000000"/>
                </a:solidFill>
              </a:rPr>
              <a:t>zostania</a:t>
            </a:r>
            <a:r>
              <a:rPr lang="pl-PL" dirty="0">
                <a:solidFill>
                  <a:srgbClr val="000000"/>
                </a:solidFill>
              </a:rPr>
              <a:t> Dawcą szpiku</a:t>
            </a:r>
            <a:endParaRPr lang="en-GB" dirty="0"/>
          </a:p>
        </p:txBody>
      </p:sp>
      <p:sp>
        <p:nvSpPr>
          <p:cNvPr id="12" name="Rechteck 20"/>
          <p:cNvSpPr/>
          <p:nvPr/>
        </p:nvSpPr>
        <p:spPr bwMode="gray">
          <a:xfrm>
            <a:off x="360735" y="2429738"/>
            <a:ext cx="1508962" cy="2196048"/>
          </a:xfrm>
          <a:prstGeom prst="rect">
            <a:avLst/>
          </a:prstGeom>
        </p:spPr>
        <p:txBody>
          <a:bodyPr lIns="72000" tIns="36000" rIns="36000" bIns="36000"/>
          <a:lstStyle/>
          <a:p>
            <a:pPr marL="0" lvl="2" fontAlgn="base">
              <a:spcBef>
                <a:spcPts val="600"/>
              </a:spcBef>
              <a:buClr>
                <a:schemeClr val="tx1"/>
              </a:buClr>
              <a:buSzPct val="100000"/>
              <a:tabLst>
                <a:tab pos="180975" algn="l"/>
              </a:tabLst>
            </a:pPr>
            <a:r>
              <a:rPr lang="pl-PL" sz="1400" dirty="0" smtClean="0"/>
              <a:t>Świadoma decyzja, od której zależy życie Pacjenta</a:t>
            </a:r>
            <a:endParaRPr lang="en-GB" sz="1400" dirty="0"/>
          </a:p>
        </p:txBody>
      </p:sp>
      <p:sp>
        <p:nvSpPr>
          <p:cNvPr id="13" name="Freihandform 25"/>
          <p:cNvSpPr/>
          <p:nvPr/>
        </p:nvSpPr>
        <p:spPr>
          <a:xfrm rot="10800000" flipH="1">
            <a:off x="343534" y="2384958"/>
            <a:ext cx="1512752" cy="1584102"/>
          </a:xfrm>
          <a:custGeom>
            <a:avLst/>
            <a:gdLst>
              <a:gd name="connsiteX0" fmla="*/ 0 w 1765935"/>
              <a:gd name="connsiteY0" fmla="*/ 0 h 238125"/>
              <a:gd name="connsiteX1" fmla="*/ 0 w 1765935"/>
              <a:gd name="connsiteY1" fmla="*/ 238125 h 238125"/>
              <a:gd name="connsiteX2" fmla="*/ 1765935 w 1765935"/>
              <a:gd name="connsiteY2" fmla="*/ 238125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5935" h="238125">
                <a:moveTo>
                  <a:pt x="0" y="0"/>
                </a:moveTo>
                <a:lnTo>
                  <a:pt x="0" y="238125"/>
                </a:lnTo>
                <a:lnTo>
                  <a:pt x="1765935" y="2381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4" name="Rechteck 22"/>
          <p:cNvSpPr/>
          <p:nvPr/>
        </p:nvSpPr>
        <p:spPr bwMode="gray">
          <a:xfrm>
            <a:off x="343535" y="2019034"/>
            <a:ext cx="1519996" cy="375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>
              <a:buClr>
                <a:srgbClr val="005192"/>
              </a:buClr>
            </a:pPr>
            <a:r>
              <a:rPr lang="pl-PL" sz="1400" b="1" dirty="0" smtClean="0">
                <a:solidFill>
                  <a:schemeClr val="accent1"/>
                </a:solidFill>
                <a:latin typeface="+mj-lt"/>
              </a:rPr>
              <a:t>Krok</a:t>
            </a:r>
            <a:r>
              <a:rPr lang="en-GB" sz="1400" b="1" dirty="0" smtClean="0">
                <a:solidFill>
                  <a:schemeClr val="accent1"/>
                </a:solidFill>
                <a:latin typeface="+mj-lt"/>
              </a:rPr>
              <a:t> 1</a:t>
            </a:r>
            <a:endParaRPr lang="en-GB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5" name="Rechteck 29"/>
          <p:cNvSpPr/>
          <p:nvPr/>
        </p:nvSpPr>
        <p:spPr bwMode="gray">
          <a:xfrm>
            <a:off x="2080570" y="2220755"/>
            <a:ext cx="1508962" cy="2232874"/>
          </a:xfrm>
          <a:prstGeom prst="rect">
            <a:avLst/>
          </a:prstGeom>
        </p:spPr>
        <p:txBody>
          <a:bodyPr lIns="72000" tIns="36000" rIns="36000" bIns="36000"/>
          <a:lstStyle/>
          <a:p>
            <a:pPr>
              <a:buClr>
                <a:srgbClr val="FF0000"/>
              </a:buClr>
            </a:pPr>
            <a:r>
              <a:rPr lang="pl-PL" sz="1400" dirty="0" smtClean="0">
                <a:cs typeface="Arial"/>
              </a:rPr>
              <a:t>Rejestracja </a:t>
            </a:r>
            <a:r>
              <a:rPr lang="pl-PL" sz="1400" dirty="0">
                <a:cs typeface="Arial"/>
              </a:rPr>
              <a:t>jako potencjalny </a:t>
            </a:r>
            <a:r>
              <a:rPr lang="pl-PL" sz="1400" dirty="0" smtClean="0">
                <a:cs typeface="Arial"/>
              </a:rPr>
              <a:t>Dawca </a:t>
            </a:r>
            <a:r>
              <a:rPr lang="pl-PL" sz="1400" dirty="0">
                <a:cs typeface="Arial"/>
              </a:rPr>
              <a:t>szpiku</a:t>
            </a:r>
            <a:br>
              <a:rPr lang="pl-PL" sz="1400" dirty="0">
                <a:cs typeface="Arial"/>
              </a:rPr>
            </a:br>
            <a:r>
              <a:rPr lang="pl-PL" sz="1400" dirty="0">
                <a:cs typeface="Arial"/>
              </a:rPr>
              <a:t>(pobranie </a:t>
            </a:r>
            <a:r>
              <a:rPr lang="pl-PL" sz="1400" dirty="0" smtClean="0">
                <a:cs typeface="Arial"/>
              </a:rPr>
              <a:t>wymazu </a:t>
            </a:r>
          </a:p>
          <a:p>
            <a:pPr>
              <a:buClr>
                <a:srgbClr val="FF0000"/>
              </a:buClr>
            </a:pPr>
            <a:r>
              <a:rPr lang="pl-PL" sz="1400" dirty="0" smtClean="0">
                <a:cs typeface="Arial"/>
              </a:rPr>
              <a:t>i oznaczenie antygenów HLA)</a:t>
            </a:r>
            <a:endParaRPr lang="pl-PL" sz="1400" dirty="0">
              <a:cs typeface="Arial"/>
            </a:endParaRPr>
          </a:p>
        </p:txBody>
      </p:sp>
      <p:sp>
        <p:nvSpPr>
          <p:cNvPr id="17" name="Freihandform 37"/>
          <p:cNvSpPr/>
          <p:nvPr/>
        </p:nvSpPr>
        <p:spPr>
          <a:xfrm rot="10800000" flipH="1">
            <a:off x="2073326" y="2167099"/>
            <a:ext cx="1508961" cy="1686615"/>
          </a:xfrm>
          <a:custGeom>
            <a:avLst/>
            <a:gdLst>
              <a:gd name="connsiteX0" fmla="*/ 0 w 1765935"/>
              <a:gd name="connsiteY0" fmla="*/ 0 h 238125"/>
              <a:gd name="connsiteX1" fmla="*/ 0 w 1765935"/>
              <a:gd name="connsiteY1" fmla="*/ 238125 h 238125"/>
              <a:gd name="connsiteX2" fmla="*/ 1765935 w 1765935"/>
              <a:gd name="connsiteY2" fmla="*/ 238125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5935" h="238125">
                <a:moveTo>
                  <a:pt x="0" y="0"/>
                </a:moveTo>
                <a:lnTo>
                  <a:pt x="0" y="238125"/>
                </a:lnTo>
                <a:lnTo>
                  <a:pt x="1765935" y="2381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8" name="Rechteck 33"/>
          <p:cNvSpPr/>
          <p:nvPr/>
        </p:nvSpPr>
        <p:spPr bwMode="gray">
          <a:xfrm>
            <a:off x="2069536" y="1801175"/>
            <a:ext cx="1519996" cy="375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>
              <a:buClr>
                <a:srgbClr val="005192"/>
              </a:buClr>
            </a:pPr>
            <a:r>
              <a:rPr lang="pl-PL" sz="1400" b="1" dirty="0" smtClean="0">
                <a:solidFill>
                  <a:schemeClr val="accent1"/>
                </a:solidFill>
              </a:rPr>
              <a:t>Krok</a:t>
            </a:r>
            <a:r>
              <a:rPr lang="en-GB" sz="1400" b="1" dirty="0" smtClean="0">
                <a:solidFill>
                  <a:schemeClr val="accent1"/>
                </a:solidFill>
                <a:latin typeface="+mj-lt"/>
              </a:rPr>
              <a:t> 2</a:t>
            </a:r>
            <a:endParaRPr lang="en-GB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9" name="Rechteck 41"/>
          <p:cNvSpPr/>
          <p:nvPr/>
        </p:nvSpPr>
        <p:spPr bwMode="gray">
          <a:xfrm>
            <a:off x="3795538" y="1994024"/>
            <a:ext cx="1640557" cy="1723008"/>
          </a:xfrm>
          <a:prstGeom prst="rect">
            <a:avLst/>
          </a:prstGeom>
        </p:spPr>
        <p:txBody>
          <a:bodyPr lIns="72000" tIns="36000" rIns="36000" bIns="36000"/>
          <a:lstStyle/>
          <a:p>
            <a:pPr marL="0" lvl="2" fontAlgn="base">
              <a:spcBef>
                <a:spcPts val="600"/>
              </a:spcBef>
              <a:buClr>
                <a:schemeClr val="tx1"/>
              </a:buClr>
              <a:buSzPct val="100000"/>
              <a:tabLst>
                <a:tab pos="180975" algn="l"/>
              </a:tabLst>
            </a:pPr>
            <a:r>
              <a:rPr lang="pl-PL" sz="1400" dirty="0">
                <a:cs typeface="Arial"/>
              </a:rPr>
              <a:t>Badanie materiału genetycznego  oraz umieszczenie</a:t>
            </a:r>
            <a:br>
              <a:rPr lang="pl-PL" sz="1400" dirty="0">
                <a:cs typeface="Arial"/>
              </a:rPr>
            </a:br>
            <a:r>
              <a:rPr lang="pl-PL" sz="1400" dirty="0">
                <a:cs typeface="Arial"/>
              </a:rPr>
              <a:t>danych i wyników w rejestrach krajowym </a:t>
            </a:r>
            <a:r>
              <a:rPr lang="pl-PL" sz="1400" dirty="0" smtClean="0">
                <a:cs typeface="Arial"/>
              </a:rPr>
              <a:t>i międzynarodowych</a:t>
            </a:r>
            <a:endParaRPr lang="en-GB" sz="1400" dirty="0"/>
          </a:p>
        </p:txBody>
      </p:sp>
      <p:sp>
        <p:nvSpPr>
          <p:cNvPr id="20" name="Freihandform 47"/>
          <p:cNvSpPr/>
          <p:nvPr/>
        </p:nvSpPr>
        <p:spPr>
          <a:xfrm rot="10800000" flipH="1">
            <a:off x="3799328" y="1949242"/>
            <a:ext cx="1508962" cy="1767790"/>
          </a:xfrm>
          <a:custGeom>
            <a:avLst/>
            <a:gdLst>
              <a:gd name="connsiteX0" fmla="*/ 0 w 1765935"/>
              <a:gd name="connsiteY0" fmla="*/ 0 h 238125"/>
              <a:gd name="connsiteX1" fmla="*/ 0 w 1765935"/>
              <a:gd name="connsiteY1" fmla="*/ 238125 h 238125"/>
              <a:gd name="connsiteX2" fmla="*/ 1765935 w 1765935"/>
              <a:gd name="connsiteY2" fmla="*/ 238125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5935" h="238125">
                <a:moveTo>
                  <a:pt x="0" y="0"/>
                </a:moveTo>
                <a:lnTo>
                  <a:pt x="0" y="238125"/>
                </a:lnTo>
                <a:lnTo>
                  <a:pt x="1765935" y="2381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21" name="Rechteck 45"/>
          <p:cNvSpPr/>
          <p:nvPr/>
        </p:nvSpPr>
        <p:spPr bwMode="gray">
          <a:xfrm>
            <a:off x="3795538" y="1583318"/>
            <a:ext cx="1519996" cy="375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>
              <a:buClr>
                <a:srgbClr val="005192"/>
              </a:buClr>
            </a:pPr>
            <a:r>
              <a:rPr lang="pl-PL" sz="1400" b="1" dirty="0" smtClean="0">
                <a:solidFill>
                  <a:schemeClr val="accent1"/>
                </a:solidFill>
              </a:rPr>
              <a:t>Krok</a:t>
            </a:r>
            <a:r>
              <a:rPr lang="en-GB" sz="1400" b="1" dirty="0" smtClean="0">
                <a:solidFill>
                  <a:schemeClr val="accent1"/>
                </a:solidFill>
                <a:latin typeface="+mj-lt"/>
              </a:rPr>
              <a:t> 3</a:t>
            </a:r>
            <a:endParaRPr lang="en-GB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hteck 49"/>
          <p:cNvSpPr/>
          <p:nvPr/>
        </p:nvSpPr>
        <p:spPr bwMode="gray">
          <a:xfrm>
            <a:off x="5525327" y="1846914"/>
            <a:ext cx="1722211" cy="1330058"/>
          </a:xfrm>
          <a:prstGeom prst="rect">
            <a:avLst/>
          </a:prstGeom>
        </p:spPr>
        <p:txBody>
          <a:bodyPr lIns="72000" tIns="36000" rIns="36000" bIns="36000"/>
          <a:lstStyle/>
          <a:p>
            <a:pPr>
              <a:buClr>
                <a:srgbClr val="FF0000"/>
              </a:buClr>
            </a:pPr>
            <a:r>
              <a:rPr lang="pl-PL" sz="1400" dirty="0">
                <a:cs typeface="Arial"/>
              </a:rPr>
              <a:t>Zapytanie o Dawcę, gdy zostanie dopasowany </a:t>
            </a:r>
            <a:br>
              <a:rPr lang="pl-PL" sz="1400" dirty="0">
                <a:cs typeface="Arial"/>
              </a:rPr>
            </a:br>
            <a:r>
              <a:rPr lang="pl-PL" sz="1400" dirty="0">
                <a:cs typeface="Arial"/>
              </a:rPr>
              <a:t>do konkretnego Pacjenta (badania wstępne</a:t>
            </a:r>
            <a:r>
              <a:rPr lang="pl-PL" sz="1400" dirty="0" smtClean="0">
                <a:cs typeface="Arial"/>
              </a:rPr>
              <a:t>)</a:t>
            </a:r>
            <a:endParaRPr lang="pl-PL" sz="1400" dirty="0">
              <a:cs typeface="Arial"/>
            </a:endParaRPr>
          </a:p>
        </p:txBody>
      </p:sp>
      <p:sp>
        <p:nvSpPr>
          <p:cNvPr id="23" name="Freihandform 53"/>
          <p:cNvSpPr/>
          <p:nvPr/>
        </p:nvSpPr>
        <p:spPr>
          <a:xfrm rot="10800000" flipH="1">
            <a:off x="5532574" y="1740810"/>
            <a:ext cx="1508961" cy="1786951"/>
          </a:xfrm>
          <a:custGeom>
            <a:avLst/>
            <a:gdLst>
              <a:gd name="connsiteX0" fmla="*/ 0 w 1765935"/>
              <a:gd name="connsiteY0" fmla="*/ 0 h 238125"/>
              <a:gd name="connsiteX1" fmla="*/ 0 w 1765935"/>
              <a:gd name="connsiteY1" fmla="*/ 238125 h 238125"/>
              <a:gd name="connsiteX2" fmla="*/ 1765935 w 1765935"/>
              <a:gd name="connsiteY2" fmla="*/ 238125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5935" h="238125">
                <a:moveTo>
                  <a:pt x="0" y="0"/>
                </a:moveTo>
                <a:lnTo>
                  <a:pt x="0" y="238125"/>
                </a:lnTo>
                <a:lnTo>
                  <a:pt x="1765935" y="2381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24" name="Rechteck 51"/>
          <p:cNvSpPr/>
          <p:nvPr/>
        </p:nvSpPr>
        <p:spPr bwMode="gray">
          <a:xfrm>
            <a:off x="5521539" y="1365461"/>
            <a:ext cx="1519996" cy="375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>
              <a:buClr>
                <a:srgbClr val="005192"/>
              </a:buClr>
            </a:pPr>
            <a:r>
              <a:rPr lang="pl-PL" sz="1400" b="1" dirty="0" smtClean="0">
                <a:solidFill>
                  <a:schemeClr val="accent1"/>
                </a:solidFill>
              </a:rPr>
              <a:t>Krok</a:t>
            </a:r>
            <a:r>
              <a:rPr lang="en-GB" sz="1400" b="1" dirty="0" smtClean="0">
                <a:solidFill>
                  <a:schemeClr val="accent1"/>
                </a:solidFill>
                <a:latin typeface="+mj-lt"/>
              </a:rPr>
              <a:t> 4</a:t>
            </a:r>
            <a:endParaRPr lang="en-GB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Rechteck 55"/>
          <p:cNvSpPr/>
          <p:nvPr/>
        </p:nvSpPr>
        <p:spPr bwMode="gray">
          <a:xfrm>
            <a:off x="7251330" y="1583317"/>
            <a:ext cx="1677156" cy="2270397"/>
          </a:xfrm>
          <a:prstGeom prst="rect">
            <a:avLst/>
          </a:prstGeom>
        </p:spPr>
        <p:txBody>
          <a:bodyPr lIns="72000" tIns="36000" rIns="36000" bIns="36000"/>
          <a:lstStyle/>
          <a:p>
            <a:pPr>
              <a:buClr>
                <a:srgbClr val="FF0000"/>
              </a:buClr>
            </a:pPr>
            <a:r>
              <a:rPr lang="pl-PL" sz="1400" dirty="0">
                <a:cs typeface="Arial"/>
              </a:rPr>
              <a:t>Pobranie krwiotwórczych komórek macierzystych </a:t>
            </a:r>
            <a:br>
              <a:rPr lang="pl-PL" sz="1400" dirty="0">
                <a:cs typeface="Arial"/>
              </a:rPr>
            </a:br>
            <a:r>
              <a:rPr lang="pl-PL" sz="1400" dirty="0" smtClean="0">
                <a:cs typeface="Arial"/>
              </a:rPr>
              <a:t>od </a:t>
            </a:r>
            <a:r>
              <a:rPr lang="pl-PL" sz="1400" dirty="0">
                <a:cs typeface="Arial"/>
              </a:rPr>
              <a:t>zgodnego </a:t>
            </a:r>
            <a:endParaRPr lang="pl-PL" sz="1400" dirty="0" smtClean="0">
              <a:cs typeface="Arial"/>
            </a:endParaRPr>
          </a:p>
          <a:p>
            <a:pPr>
              <a:buClr>
                <a:srgbClr val="FF0000"/>
              </a:buClr>
            </a:pPr>
            <a:r>
              <a:rPr lang="pl-PL" sz="1400" dirty="0" smtClean="0">
                <a:cs typeface="Arial"/>
              </a:rPr>
              <a:t>i </a:t>
            </a:r>
            <a:r>
              <a:rPr lang="pl-PL" sz="1400" dirty="0">
                <a:cs typeface="Arial"/>
              </a:rPr>
              <a:t>zdrowego Dawcy</a:t>
            </a:r>
          </a:p>
        </p:txBody>
      </p:sp>
      <p:sp>
        <p:nvSpPr>
          <p:cNvPr id="26" name="Freihandform 59"/>
          <p:cNvSpPr/>
          <p:nvPr/>
        </p:nvSpPr>
        <p:spPr>
          <a:xfrm rot="10800000" flipH="1">
            <a:off x="7251330" y="1513528"/>
            <a:ext cx="1508960" cy="2014234"/>
          </a:xfrm>
          <a:custGeom>
            <a:avLst/>
            <a:gdLst>
              <a:gd name="connsiteX0" fmla="*/ 0 w 1765935"/>
              <a:gd name="connsiteY0" fmla="*/ 0 h 238125"/>
              <a:gd name="connsiteX1" fmla="*/ 0 w 1765935"/>
              <a:gd name="connsiteY1" fmla="*/ 238125 h 238125"/>
              <a:gd name="connsiteX2" fmla="*/ 1765935 w 1765935"/>
              <a:gd name="connsiteY2" fmla="*/ 238125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5935" h="238125">
                <a:moveTo>
                  <a:pt x="0" y="0"/>
                </a:moveTo>
                <a:lnTo>
                  <a:pt x="0" y="238125"/>
                </a:lnTo>
                <a:lnTo>
                  <a:pt x="1765935" y="238125"/>
                </a:lnTo>
              </a:path>
            </a:pathLst>
          </a:cu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27" name="Rechteck 57"/>
          <p:cNvSpPr/>
          <p:nvPr/>
        </p:nvSpPr>
        <p:spPr bwMode="gray">
          <a:xfrm>
            <a:off x="7247539" y="1147604"/>
            <a:ext cx="1519996" cy="375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>
              <a:buClr>
                <a:srgbClr val="005192"/>
              </a:buClr>
            </a:pPr>
            <a:r>
              <a:rPr lang="pl-PL" sz="1400" b="1" dirty="0" smtClean="0">
                <a:solidFill>
                  <a:schemeClr val="accent1"/>
                </a:solidFill>
              </a:rPr>
              <a:t>Krok</a:t>
            </a:r>
            <a:r>
              <a:rPr lang="en-GB" sz="1400" b="1" dirty="0" smtClean="0">
                <a:solidFill>
                  <a:schemeClr val="accent1"/>
                </a:solidFill>
                <a:latin typeface="+mj-lt"/>
              </a:rPr>
              <a:t> 5</a:t>
            </a:r>
            <a:endParaRPr lang="en-GB" sz="1400" b="1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58201" y="4081969"/>
            <a:ext cx="6515229" cy="232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272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8BCEAE0-14BC-F44F-8A88-1273BA71CD73}" type="slidenum">
              <a:rPr lang="en-GB" noProof="0" smtClean="0"/>
              <a:pPr/>
              <a:t>9</a:t>
            </a:fld>
            <a:endParaRPr lang="en-GB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396137" y="7065713"/>
            <a:ext cx="4102120" cy="22068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pl-PL" sz="1000" dirty="0"/>
          </a:p>
        </p:txBody>
      </p:sp>
      <p:sp>
        <p:nvSpPr>
          <p:cNvPr id="66" name="Text Placeholder 2"/>
          <p:cNvSpPr txBox="1">
            <a:spLocks/>
          </p:cNvSpPr>
          <p:nvPr/>
        </p:nvSpPr>
        <p:spPr>
          <a:xfrm>
            <a:off x="439892" y="4081969"/>
            <a:ext cx="4132442" cy="1175345"/>
          </a:xfrm>
          <a:prstGeom prst="rect">
            <a:avLst/>
          </a:prstGeom>
        </p:spPr>
        <p:txBody>
          <a:bodyPr vert="horz" lIns="0" tIns="0" rIns="0" bIns="0" anchor="t"/>
          <a:lstStyle>
            <a:lvl1pPr marL="0" indent="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266700" indent="-266700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542925" indent="-27622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447675" indent="-447675" algn="l" defTabSz="50292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 3" panose="05040102010807070707" pitchFamily="18" charset="2"/>
              <a:buChar char=""/>
              <a:defRPr sz="2400" b="1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76606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50292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>
                <a:solidFill>
                  <a:schemeClr val="bg1"/>
                </a:solidFill>
              </a:rPr>
              <a:t>Ordered kits </a:t>
            </a:r>
            <a:r>
              <a:rPr lang="en-US" sz="1600" b="1" dirty="0" smtClean="0">
                <a:solidFill>
                  <a:schemeClr val="bg1"/>
                </a:solidFill>
              </a:rPr>
              <a:t>as for 10.2017</a:t>
            </a: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16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58775" y="360088"/>
            <a:ext cx="7912050" cy="169277"/>
          </a:xfrm>
        </p:spPr>
        <p:txBody>
          <a:bodyPr/>
          <a:lstStyle/>
          <a:p>
            <a:pPr algn="l"/>
            <a:r>
              <a:rPr lang="pl-PL" dirty="0" smtClean="0"/>
              <a:t>#KOMÓRKOMANIA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609398"/>
          </a:xfrm>
        </p:spPr>
        <p:txBody>
          <a:bodyPr/>
          <a:lstStyle/>
          <a:p>
            <a:r>
              <a:rPr lang="pl-PL" dirty="0">
                <a:solidFill>
                  <a:srgbClr val="000000"/>
                </a:solidFill>
              </a:rPr>
              <a:t>Pobranie krwiotwórczych komórek macierzystych </a:t>
            </a:r>
            <a:br>
              <a:rPr lang="pl-PL" dirty="0">
                <a:solidFill>
                  <a:srgbClr val="000000"/>
                </a:solidFill>
              </a:rPr>
            </a:br>
            <a:r>
              <a:rPr lang="pl-PL" dirty="0">
                <a:solidFill>
                  <a:srgbClr val="000000"/>
                </a:solidFill>
              </a:rPr>
              <a:t>z krwi odwodowej</a:t>
            </a:r>
            <a:endParaRPr lang="en-GB" dirty="0"/>
          </a:p>
        </p:txBody>
      </p:sp>
      <p:graphicFrame>
        <p:nvGraphicFramePr>
          <p:cNvPr id="9" name="Inhaltsplatzhalt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54989894"/>
              </p:ext>
            </p:extLst>
          </p:nvPr>
        </p:nvGraphicFramePr>
        <p:xfrm>
          <a:off x="358775" y="1628774"/>
          <a:ext cx="8426450" cy="15986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409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6901"/>
              </a:tblGrid>
              <a:tr h="32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endParaRPr kumimoji="0" lang="en-GB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Dzień 1-5</a:t>
                      </a: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Dzień 5</a:t>
                      </a: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Dzień 6</a:t>
                      </a: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46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3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85%</a:t>
                      </a:r>
                      <a:r>
                        <a:rPr kumimoji="0" lang="pl-PL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pl-P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wszystkich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16" charset="2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pobrań</a:t>
                      </a:r>
                      <a:endParaRPr kumimoji="0" lang="en-GB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Przyjmowanie czynnika wzrostu w postaci zastrzyków podskórnych (namnażanie</a:t>
                      </a:r>
                      <a:br>
                        <a:rPr lang="pl-PL" sz="1400" dirty="0" smtClean="0">
                          <a:cs typeface="Arial"/>
                        </a:rPr>
                      </a:br>
                      <a:r>
                        <a:rPr lang="pl-PL" sz="1400" dirty="0" smtClean="0">
                          <a:cs typeface="Arial"/>
                        </a:rPr>
                        <a:t>i uwalnianie komórek macierzystych </a:t>
                      </a:r>
                      <a:br>
                        <a:rPr lang="pl-PL" sz="1400" dirty="0" smtClean="0">
                          <a:cs typeface="Arial"/>
                        </a:rPr>
                      </a:br>
                      <a:r>
                        <a:rPr lang="pl-PL" sz="1400" dirty="0" smtClean="0">
                          <a:cs typeface="Arial"/>
                        </a:rPr>
                        <a:t>do krwioobiegu, czynnik wzrostu może powodować objawy grypopodobne)</a:t>
                      </a:r>
                      <a:endParaRPr lang="pl-PL" sz="1400" dirty="0">
                        <a:cs typeface="Arial"/>
                      </a:endParaRPr>
                    </a:p>
                  </a:txBody>
                  <a:tcPr marL="72000" marR="72000" marT="72000" marB="72000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Pobranie komórek macierzystych </a:t>
                      </a:r>
                      <a:br>
                        <a:rPr lang="pl-PL" sz="1400" dirty="0" smtClean="0">
                          <a:cs typeface="Arial"/>
                        </a:rPr>
                      </a:br>
                      <a:r>
                        <a:rPr lang="pl-PL" sz="1400" dirty="0" smtClean="0">
                          <a:cs typeface="Arial"/>
                        </a:rPr>
                        <a:t>z krwi obwodowej metodą zwaną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aferezą</a:t>
                      </a:r>
                      <a:endParaRPr lang="pl-PL" sz="1400" dirty="0">
                        <a:cs typeface="Arial"/>
                      </a:endParaRPr>
                    </a:p>
                  </a:txBody>
                  <a:tcPr marL="72000" marR="72000" marT="72000" marB="72000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400" dirty="0" smtClean="0">
                          <a:cs typeface="Arial"/>
                        </a:rPr>
                        <a:t>Ewentualna druga afereza</a:t>
                      </a:r>
                    </a:p>
                  </a:txBody>
                  <a:tcPr marL="72000" marR="72000" marT="72000" marB="72000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 bwMode="auto">
          <a:xfrm>
            <a:off x="1959534" y="3287452"/>
            <a:ext cx="6218088" cy="297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" name="Group 81"/>
          <p:cNvGrpSpPr>
            <a:grpSpLocks noChangeAspect="1"/>
          </p:cNvGrpSpPr>
          <p:nvPr/>
        </p:nvGrpSpPr>
        <p:grpSpPr bwMode="auto">
          <a:xfrm>
            <a:off x="8171966" y="730911"/>
            <a:ext cx="600075" cy="598487"/>
            <a:chOff x="229" y="1587"/>
            <a:chExt cx="378" cy="377"/>
          </a:xfrm>
        </p:grpSpPr>
        <p:sp>
          <p:nvSpPr>
            <p:cNvPr id="25" name="AutoShape 80"/>
            <p:cNvSpPr>
              <a:spLocks noChangeAspect="1" noChangeArrowheads="1" noTextEdit="1"/>
            </p:cNvSpPr>
            <p:nvPr/>
          </p:nvSpPr>
          <p:spPr bwMode="auto">
            <a:xfrm>
              <a:off x="229" y="1587"/>
              <a:ext cx="378" cy="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6" name="Oval 82"/>
            <p:cNvSpPr>
              <a:spLocks noChangeArrowheads="1"/>
            </p:cNvSpPr>
            <p:nvPr/>
          </p:nvSpPr>
          <p:spPr bwMode="auto">
            <a:xfrm>
              <a:off x="229" y="1587"/>
              <a:ext cx="378" cy="37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7" name="Freeform 83"/>
            <p:cNvSpPr>
              <a:spLocks noEditPoints="1"/>
            </p:cNvSpPr>
            <p:nvPr/>
          </p:nvSpPr>
          <p:spPr bwMode="auto">
            <a:xfrm>
              <a:off x="319" y="1660"/>
              <a:ext cx="195" cy="246"/>
            </a:xfrm>
            <a:custGeom>
              <a:avLst/>
              <a:gdLst>
                <a:gd name="T0" fmla="*/ 234 w 262"/>
                <a:gd name="T1" fmla="*/ 99 h 330"/>
                <a:gd name="T2" fmla="*/ 214 w 262"/>
                <a:gd name="T3" fmla="*/ 86 h 330"/>
                <a:gd name="T4" fmla="*/ 90 w 262"/>
                <a:gd name="T5" fmla="*/ 45 h 330"/>
                <a:gd name="T6" fmla="*/ 84 w 262"/>
                <a:gd name="T7" fmla="*/ 0 h 330"/>
                <a:gd name="T8" fmla="*/ 78 w 262"/>
                <a:gd name="T9" fmla="*/ 53 h 330"/>
                <a:gd name="T10" fmla="*/ 62 w 262"/>
                <a:gd name="T11" fmla="*/ 67 h 330"/>
                <a:gd name="T12" fmla="*/ 78 w 262"/>
                <a:gd name="T13" fmla="*/ 133 h 330"/>
                <a:gd name="T14" fmla="*/ 67 w 262"/>
                <a:gd name="T15" fmla="*/ 151 h 330"/>
                <a:gd name="T16" fmla="*/ 90 w 262"/>
                <a:gd name="T17" fmla="*/ 175 h 330"/>
                <a:gd name="T18" fmla="*/ 98 w 262"/>
                <a:gd name="T19" fmla="*/ 282 h 330"/>
                <a:gd name="T20" fmla="*/ 92 w 262"/>
                <a:gd name="T21" fmla="*/ 287 h 330"/>
                <a:gd name="T22" fmla="*/ 89 w 262"/>
                <a:gd name="T23" fmla="*/ 235 h 330"/>
                <a:gd name="T24" fmla="*/ 78 w 262"/>
                <a:gd name="T25" fmla="*/ 240 h 330"/>
                <a:gd name="T26" fmla="*/ 75 w 262"/>
                <a:gd name="T27" fmla="*/ 308 h 330"/>
                <a:gd name="T28" fmla="*/ 71 w 262"/>
                <a:gd name="T29" fmla="*/ 245 h 330"/>
                <a:gd name="T30" fmla="*/ 59 w 262"/>
                <a:gd name="T31" fmla="*/ 245 h 330"/>
                <a:gd name="T32" fmla="*/ 55 w 262"/>
                <a:gd name="T33" fmla="*/ 318 h 330"/>
                <a:gd name="T34" fmla="*/ 51 w 262"/>
                <a:gd name="T35" fmla="*/ 314 h 330"/>
                <a:gd name="T36" fmla="*/ 45 w 262"/>
                <a:gd name="T37" fmla="*/ 239 h 330"/>
                <a:gd name="T38" fmla="*/ 39 w 262"/>
                <a:gd name="T39" fmla="*/ 304 h 330"/>
                <a:gd name="T40" fmla="*/ 31 w 262"/>
                <a:gd name="T41" fmla="*/ 304 h 330"/>
                <a:gd name="T42" fmla="*/ 61 w 262"/>
                <a:gd name="T43" fmla="*/ 194 h 330"/>
                <a:gd name="T44" fmla="*/ 49 w 262"/>
                <a:gd name="T45" fmla="*/ 194 h 330"/>
                <a:gd name="T46" fmla="*/ 25 w 262"/>
                <a:gd name="T47" fmla="*/ 217 h 330"/>
                <a:gd name="T48" fmla="*/ 19 w 262"/>
                <a:gd name="T49" fmla="*/ 249 h 330"/>
                <a:gd name="T50" fmla="*/ 12 w 262"/>
                <a:gd name="T51" fmla="*/ 199 h 330"/>
                <a:gd name="T52" fmla="*/ 43 w 262"/>
                <a:gd name="T53" fmla="*/ 151 h 330"/>
                <a:gd name="T54" fmla="*/ 31 w 262"/>
                <a:gd name="T55" fmla="*/ 130 h 330"/>
                <a:gd name="T56" fmla="*/ 25 w 262"/>
                <a:gd name="T57" fmla="*/ 2 h 330"/>
                <a:gd name="T58" fmla="*/ 19 w 262"/>
                <a:gd name="T59" fmla="*/ 158 h 330"/>
                <a:gd name="T60" fmla="*/ 0 w 262"/>
                <a:gd name="T61" fmla="*/ 212 h 330"/>
                <a:gd name="T62" fmla="*/ 14 w 262"/>
                <a:gd name="T63" fmla="*/ 269 h 330"/>
                <a:gd name="T64" fmla="*/ 19 w 262"/>
                <a:gd name="T65" fmla="*/ 303 h 330"/>
                <a:gd name="T66" fmla="*/ 55 w 262"/>
                <a:gd name="T67" fmla="*/ 330 h 330"/>
                <a:gd name="T68" fmla="*/ 82 w 262"/>
                <a:gd name="T69" fmla="*/ 318 h 330"/>
                <a:gd name="T70" fmla="*/ 93 w 262"/>
                <a:gd name="T71" fmla="*/ 300 h 330"/>
                <a:gd name="T72" fmla="*/ 110 w 262"/>
                <a:gd name="T73" fmla="*/ 252 h 330"/>
                <a:gd name="T74" fmla="*/ 91 w 262"/>
                <a:gd name="T75" fmla="*/ 159 h 330"/>
                <a:gd name="T76" fmla="*/ 181 w 262"/>
                <a:gd name="T77" fmla="*/ 67 h 330"/>
                <a:gd name="T78" fmla="*/ 179 w 262"/>
                <a:gd name="T79" fmla="*/ 99 h 330"/>
                <a:gd name="T80" fmla="*/ 151 w 262"/>
                <a:gd name="T81" fmla="*/ 172 h 330"/>
                <a:gd name="T82" fmla="*/ 183 w 262"/>
                <a:gd name="T83" fmla="*/ 254 h 330"/>
                <a:gd name="T84" fmla="*/ 236 w 262"/>
                <a:gd name="T85" fmla="*/ 254 h 330"/>
                <a:gd name="T86" fmla="*/ 262 w 262"/>
                <a:gd name="T87" fmla="*/ 172 h 330"/>
                <a:gd name="T88" fmla="*/ 236 w 262"/>
                <a:gd name="T89" fmla="*/ 159 h 330"/>
                <a:gd name="T90" fmla="*/ 183 w 262"/>
                <a:gd name="T91" fmla="*/ 159 h 330"/>
                <a:gd name="T92" fmla="*/ 185 w 262"/>
                <a:gd name="T93" fmla="*/ 111 h 330"/>
                <a:gd name="T94" fmla="*/ 228 w 262"/>
                <a:gd name="T95" fmla="*/ 111 h 330"/>
                <a:gd name="T96" fmla="*/ 249 w 262"/>
                <a:gd name="T97" fmla="*/ 131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2" h="330">
                  <a:moveTo>
                    <a:pt x="262" y="131"/>
                  </a:moveTo>
                  <a:cubicBezTo>
                    <a:pt x="262" y="115"/>
                    <a:pt x="250" y="101"/>
                    <a:pt x="235" y="99"/>
                  </a:cubicBezTo>
                  <a:cubicBezTo>
                    <a:pt x="234" y="99"/>
                    <a:pt x="234" y="99"/>
                    <a:pt x="234" y="99"/>
                  </a:cubicBezTo>
                  <a:cubicBezTo>
                    <a:pt x="234" y="99"/>
                    <a:pt x="234" y="99"/>
                    <a:pt x="234" y="99"/>
                  </a:cubicBezTo>
                  <a:cubicBezTo>
                    <a:pt x="214" y="99"/>
                    <a:pt x="214" y="99"/>
                    <a:pt x="214" y="99"/>
                  </a:cubicBezTo>
                  <a:cubicBezTo>
                    <a:pt x="214" y="86"/>
                    <a:pt x="214" y="86"/>
                    <a:pt x="214" y="86"/>
                  </a:cubicBezTo>
                  <a:cubicBezTo>
                    <a:pt x="214" y="68"/>
                    <a:pt x="199" y="53"/>
                    <a:pt x="181" y="53"/>
                  </a:cubicBezTo>
                  <a:cubicBezTo>
                    <a:pt x="90" y="53"/>
                    <a:pt x="90" y="53"/>
                    <a:pt x="90" y="53"/>
                  </a:cubicBezTo>
                  <a:cubicBezTo>
                    <a:pt x="90" y="51"/>
                    <a:pt x="90" y="48"/>
                    <a:pt x="90" y="45"/>
                  </a:cubicBezTo>
                  <a:cubicBezTo>
                    <a:pt x="90" y="26"/>
                    <a:pt x="90" y="11"/>
                    <a:pt x="90" y="6"/>
                  </a:cubicBezTo>
                  <a:cubicBezTo>
                    <a:pt x="90" y="4"/>
                    <a:pt x="89" y="2"/>
                    <a:pt x="89" y="2"/>
                  </a:cubicBezTo>
                  <a:cubicBezTo>
                    <a:pt x="88" y="1"/>
                    <a:pt x="86" y="0"/>
                    <a:pt x="84" y="0"/>
                  </a:cubicBezTo>
                  <a:cubicBezTo>
                    <a:pt x="80" y="1"/>
                    <a:pt x="78" y="3"/>
                    <a:pt x="78" y="6"/>
                  </a:cubicBezTo>
                  <a:cubicBezTo>
                    <a:pt x="78" y="11"/>
                    <a:pt x="78" y="30"/>
                    <a:pt x="78" y="53"/>
                  </a:cubicBezTo>
                  <a:cubicBezTo>
                    <a:pt x="78" y="53"/>
                    <a:pt x="78" y="53"/>
                    <a:pt x="78" y="53"/>
                  </a:cubicBezTo>
                  <a:cubicBezTo>
                    <a:pt x="62" y="53"/>
                    <a:pt x="62" y="53"/>
                    <a:pt x="62" y="53"/>
                  </a:cubicBezTo>
                  <a:cubicBezTo>
                    <a:pt x="58" y="53"/>
                    <a:pt x="55" y="56"/>
                    <a:pt x="55" y="60"/>
                  </a:cubicBezTo>
                  <a:cubicBezTo>
                    <a:pt x="55" y="64"/>
                    <a:pt x="58" y="67"/>
                    <a:pt x="62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90"/>
                    <a:pt x="78" y="116"/>
                    <a:pt x="78" y="133"/>
                  </a:cubicBezTo>
                  <a:cubicBezTo>
                    <a:pt x="78" y="151"/>
                    <a:pt x="78" y="151"/>
                    <a:pt x="78" y="151"/>
                  </a:cubicBezTo>
                  <a:cubicBezTo>
                    <a:pt x="77" y="150"/>
                    <a:pt x="75" y="150"/>
                    <a:pt x="74" y="149"/>
                  </a:cubicBezTo>
                  <a:cubicBezTo>
                    <a:pt x="71" y="148"/>
                    <a:pt x="69" y="149"/>
                    <a:pt x="67" y="151"/>
                  </a:cubicBezTo>
                  <a:cubicBezTo>
                    <a:pt x="65" y="153"/>
                    <a:pt x="65" y="156"/>
                    <a:pt x="67" y="158"/>
                  </a:cubicBezTo>
                  <a:cubicBezTo>
                    <a:pt x="68" y="159"/>
                    <a:pt x="69" y="160"/>
                    <a:pt x="70" y="161"/>
                  </a:cubicBezTo>
                  <a:cubicBezTo>
                    <a:pt x="78" y="164"/>
                    <a:pt x="85" y="169"/>
                    <a:pt x="90" y="175"/>
                  </a:cubicBezTo>
                  <a:cubicBezTo>
                    <a:pt x="95" y="183"/>
                    <a:pt x="98" y="191"/>
                    <a:pt x="98" y="201"/>
                  </a:cubicBezTo>
                  <a:cubicBezTo>
                    <a:pt x="98" y="220"/>
                    <a:pt x="98" y="239"/>
                    <a:pt x="98" y="258"/>
                  </a:cubicBezTo>
                  <a:cubicBezTo>
                    <a:pt x="98" y="282"/>
                    <a:pt x="98" y="282"/>
                    <a:pt x="98" y="282"/>
                  </a:cubicBezTo>
                  <a:cubicBezTo>
                    <a:pt x="98" y="283"/>
                    <a:pt x="98" y="283"/>
                    <a:pt x="98" y="284"/>
                  </a:cubicBezTo>
                  <a:cubicBezTo>
                    <a:pt x="98" y="286"/>
                    <a:pt x="97" y="288"/>
                    <a:pt x="94" y="288"/>
                  </a:cubicBezTo>
                  <a:cubicBezTo>
                    <a:pt x="93" y="288"/>
                    <a:pt x="92" y="288"/>
                    <a:pt x="92" y="287"/>
                  </a:cubicBezTo>
                  <a:cubicBezTo>
                    <a:pt x="91" y="286"/>
                    <a:pt x="90" y="285"/>
                    <a:pt x="90" y="284"/>
                  </a:cubicBezTo>
                  <a:cubicBezTo>
                    <a:pt x="90" y="269"/>
                    <a:pt x="90" y="255"/>
                    <a:pt x="90" y="240"/>
                  </a:cubicBezTo>
                  <a:cubicBezTo>
                    <a:pt x="90" y="237"/>
                    <a:pt x="89" y="236"/>
                    <a:pt x="89" y="235"/>
                  </a:cubicBezTo>
                  <a:cubicBezTo>
                    <a:pt x="87" y="234"/>
                    <a:pt x="86" y="233"/>
                    <a:pt x="84" y="233"/>
                  </a:cubicBezTo>
                  <a:cubicBezTo>
                    <a:pt x="84" y="233"/>
                    <a:pt x="84" y="233"/>
                    <a:pt x="84" y="233"/>
                  </a:cubicBezTo>
                  <a:cubicBezTo>
                    <a:pt x="81" y="233"/>
                    <a:pt x="78" y="236"/>
                    <a:pt x="78" y="240"/>
                  </a:cubicBezTo>
                  <a:cubicBezTo>
                    <a:pt x="78" y="261"/>
                    <a:pt x="78" y="283"/>
                    <a:pt x="78" y="304"/>
                  </a:cubicBezTo>
                  <a:cubicBezTo>
                    <a:pt x="78" y="306"/>
                    <a:pt x="77" y="308"/>
                    <a:pt x="75" y="308"/>
                  </a:cubicBezTo>
                  <a:cubicBezTo>
                    <a:pt x="75" y="308"/>
                    <a:pt x="75" y="308"/>
                    <a:pt x="75" y="308"/>
                  </a:cubicBezTo>
                  <a:cubicBezTo>
                    <a:pt x="74" y="308"/>
                    <a:pt x="73" y="308"/>
                    <a:pt x="72" y="307"/>
                  </a:cubicBezTo>
                  <a:cubicBezTo>
                    <a:pt x="71" y="306"/>
                    <a:pt x="71" y="305"/>
                    <a:pt x="71" y="304"/>
                  </a:cubicBezTo>
                  <a:cubicBezTo>
                    <a:pt x="71" y="245"/>
                    <a:pt x="71" y="245"/>
                    <a:pt x="71" y="245"/>
                  </a:cubicBezTo>
                  <a:cubicBezTo>
                    <a:pt x="71" y="242"/>
                    <a:pt x="69" y="239"/>
                    <a:pt x="65" y="239"/>
                  </a:cubicBezTo>
                  <a:cubicBezTo>
                    <a:pt x="62" y="239"/>
                    <a:pt x="59" y="241"/>
                    <a:pt x="59" y="244"/>
                  </a:cubicBezTo>
                  <a:cubicBezTo>
                    <a:pt x="59" y="245"/>
                    <a:pt x="59" y="245"/>
                    <a:pt x="59" y="245"/>
                  </a:cubicBezTo>
                  <a:cubicBezTo>
                    <a:pt x="59" y="257"/>
                    <a:pt x="59" y="257"/>
                    <a:pt x="59" y="257"/>
                  </a:cubicBezTo>
                  <a:cubicBezTo>
                    <a:pt x="59" y="276"/>
                    <a:pt x="59" y="295"/>
                    <a:pt x="59" y="314"/>
                  </a:cubicBezTo>
                  <a:cubicBezTo>
                    <a:pt x="59" y="316"/>
                    <a:pt x="57" y="318"/>
                    <a:pt x="55" y="318"/>
                  </a:cubicBezTo>
                  <a:cubicBezTo>
                    <a:pt x="55" y="318"/>
                    <a:pt x="55" y="318"/>
                    <a:pt x="55" y="318"/>
                  </a:cubicBezTo>
                  <a:cubicBezTo>
                    <a:pt x="54" y="318"/>
                    <a:pt x="53" y="318"/>
                    <a:pt x="52" y="317"/>
                  </a:cubicBezTo>
                  <a:cubicBezTo>
                    <a:pt x="51" y="316"/>
                    <a:pt x="51" y="315"/>
                    <a:pt x="51" y="314"/>
                  </a:cubicBezTo>
                  <a:cubicBezTo>
                    <a:pt x="51" y="291"/>
                    <a:pt x="51" y="268"/>
                    <a:pt x="51" y="245"/>
                  </a:cubicBezTo>
                  <a:cubicBezTo>
                    <a:pt x="51" y="243"/>
                    <a:pt x="50" y="241"/>
                    <a:pt x="49" y="240"/>
                  </a:cubicBezTo>
                  <a:cubicBezTo>
                    <a:pt x="48" y="239"/>
                    <a:pt x="47" y="239"/>
                    <a:pt x="45" y="239"/>
                  </a:cubicBezTo>
                  <a:cubicBezTo>
                    <a:pt x="42" y="239"/>
                    <a:pt x="39" y="241"/>
                    <a:pt x="39" y="244"/>
                  </a:cubicBezTo>
                  <a:cubicBezTo>
                    <a:pt x="39" y="245"/>
                    <a:pt x="39" y="245"/>
                    <a:pt x="39" y="246"/>
                  </a:cubicBezTo>
                  <a:cubicBezTo>
                    <a:pt x="39" y="304"/>
                    <a:pt x="39" y="304"/>
                    <a:pt x="39" y="304"/>
                  </a:cubicBezTo>
                  <a:cubicBezTo>
                    <a:pt x="39" y="306"/>
                    <a:pt x="37" y="308"/>
                    <a:pt x="35" y="308"/>
                  </a:cubicBezTo>
                  <a:cubicBezTo>
                    <a:pt x="33" y="308"/>
                    <a:pt x="31" y="307"/>
                    <a:pt x="31" y="304"/>
                  </a:cubicBezTo>
                  <a:cubicBezTo>
                    <a:pt x="31" y="304"/>
                    <a:pt x="31" y="304"/>
                    <a:pt x="31" y="304"/>
                  </a:cubicBezTo>
                  <a:cubicBezTo>
                    <a:pt x="31" y="290"/>
                    <a:pt x="31" y="290"/>
                    <a:pt x="31" y="290"/>
                  </a:cubicBezTo>
                  <a:cubicBezTo>
                    <a:pt x="31" y="270"/>
                    <a:pt x="31" y="249"/>
                    <a:pt x="31" y="229"/>
                  </a:cubicBezTo>
                  <a:cubicBezTo>
                    <a:pt x="48" y="226"/>
                    <a:pt x="61" y="211"/>
                    <a:pt x="61" y="194"/>
                  </a:cubicBezTo>
                  <a:cubicBezTo>
                    <a:pt x="61" y="192"/>
                    <a:pt x="60" y="190"/>
                    <a:pt x="59" y="189"/>
                  </a:cubicBezTo>
                  <a:cubicBezTo>
                    <a:pt x="58" y="188"/>
                    <a:pt x="57" y="187"/>
                    <a:pt x="55" y="187"/>
                  </a:cubicBezTo>
                  <a:cubicBezTo>
                    <a:pt x="52" y="188"/>
                    <a:pt x="49" y="190"/>
                    <a:pt x="49" y="194"/>
                  </a:cubicBezTo>
                  <a:cubicBezTo>
                    <a:pt x="49" y="206"/>
                    <a:pt x="39" y="217"/>
                    <a:pt x="27" y="217"/>
                  </a:cubicBezTo>
                  <a:cubicBezTo>
                    <a:pt x="27" y="217"/>
                    <a:pt x="26" y="217"/>
                    <a:pt x="26" y="217"/>
                  </a:cubicBezTo>
                  <a:cubicBezTo>
                    <a:pt x="26" y="217"/>
                    <a:pt x="26" y="217"/>
                    <a:pt x="25" y="217"/>
                  </a:cubicBezTo>
                  <a:cubicBezTo>
                    <a:pt x="22" y="218"/>
                    <a:pt x="19" y="220"/>
                    <a:pt x="19" y="224"/>
                  </a:cubicBezTo>
                  <a:cubicBezTo>
                    <a:pt x="19" y="227"/>
                    <a:pt x="19" y="230"/>
                    <a:pt x="19" y="233"/>
                  </a:cubicBezTo>
                  <a:cubicBezTo>
                    <a:pt x="19" y="238"/>
                    <a:pt x="19" y="244"/>
                    <a:pt x="19" y="249"/>
                  </a:cubicBezTo>
                  <a:cubicBezTo>
                    <a:pt x="19" y="253"/>
                    <a:pt x="16" y="257"/>
                    <a:pt x="12" y="258"/>
                  </a:cubicBezTo>
                  <a:cubicBezTo>
                    <a:pt x="12" y="251"/>
                    <a:pt x="12" y="244"/>
                    <a:pt x="12" y="237"/>
                  </a:cubicBezTo>
                  <a:cubicBezTo>
                    <a:pt x="12" y="225"/>
                    <a:pt x="12" y="212"/>
                    <a:pt x="12" y="199"/>
                  </a:cubicBezTo>
                  <a:cubicBezTo>
                    <a:pt x="12" y="183"/>
                    <a:pt x="23" y="167"/>
                    <a:pt x="39" y="161"/>
                  </a:cubicBezTo>
                  <a:cubicBezTo>
                    <a:pt x="41" y="160"/>
                    <a:pt x="42" y="159"/>
                    <a:pt x="43" y="158"/>
                  </a:cubicBezTo>
                  <a:cubicBezTo>
                    <a:pt x="45" y="156"/>
                    <a:pt x="45" y="153"/>
                    <a:pt x="43" y="151"/>
                  </a:cubicBezTo>
                  <a:cubicBezTo>
                    <a:pt x="41" y="149"/>
                    <a:pt x="38" y="148"/>
                    <a:pt x="36" y="149"/>
                  </a:cubicBezTo>
                  <a:cubicBezTo>
                    <a:pt x="34" y="150"/>
                    <a:pt x="33" y="150"/>
                    <a:pt x="31" y="151"/>
                  </a:cubicBezTo>
                  <a:cubicBezTo>
                    <a:pt x="31" y="130"/>
                    <a:pt x="31" y="130"/>
                    <a:pt x="31" y="130"/>
                  </a:cubicBezTo>
                  <a:cubicBezTo>
                    <a:pt x="31" y="125"/>
                    <a:pt x="31" y="13"/>
                    <a:pt x="31" y="8"/>
                  </a:cubicBezTo>
                  <a:cubicBezTo>
                    <a:pt x="31" y="4"/>
                    <a:pt x="29" y="2"/>
                    <a:pt x="26" y="2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3" y="2"/>
                    <a:pt x="22" y="3"/>
                    <a:pt x="21" y="4"/>
                  </a:cubicBezTo>
                  <a:cubicBezTo>
                    <a:pt x="20" y="4"/>
                    <a:pt x="19" y="6"/>
                    <a:pt x="19" y="8"/>
                  </a:cubicBezTo>
                  <a:cubicBezTo>
                    <a:pt x="19" y="18"/>
                    <a:pt x="19" y="143"/>
                    <a:pt x="19" y="158"/>
                  </a:cubicBezTo>
                  <a:cubicBezTo>
                    <a:pt x="19" y="158"/>
                    <a:pt x="19" y="159"/>
                    <a:pt x="19" y="159"/>
                  </a:cubicBezTo>
                  <a:cubicBezTo>
                    <a:pt x="6" y="170"/>
                    <a:pt x="0" y="185"/>
                    <a:pt x="0" y="202"/>
                  </a:cubicBezTo>
                  <a:cubicBezTo>
                    <a:pt x="0" y="212"/>
                    <a:pt x="0" y="212"/>
                    <a:pt x="0" y="212"/>
                  </a:cubicBezTo>
                  <a:cubicBezTo>
                    <a:pt x="0" y="227"/>
                    <a:pt x="0" y="243"/>
                    <a:pt x="0" y="258"/>
                  </a:cubicBezTo>
                  <a:cubicBezTo>
                    <a:pt x="0" y="262"/>
                    <a:pt x="1" y="266"/>
                    <a:pt x="4" y="268"/>
                  </a:cubicBezTo>
                  <a:cubicBezTo>
                    <a:pt x="6" y="269"/>
                    <a:pt x="9" y="271"/>
                    <a:pt x="14" y="269"/>
                  </a:cubicBezTo>
                  <a:cubicBezTo>
                    <a:pt x="16" y="269"/>
                    <a:pt x="18" y="268"/>
                    <a:pt x="19" y="268"/>
                  </a:cubicBezTo>
                  <a:cubicBezTo>
                    <a:pt x="19" y="271"/>
                    <a:pt x="19" y="274"/>
                    <a:pt x="19" y="277"/>
                  </a:cubicBezTo>
                  <a:cubicBezTo>
                    <a:pt x="20" y="285"/>
                    <a:pt x="20" y="294"/>
                    <a:pt x="19" y="303"/>
                  </a:cubicBezTo>
                  <a:cubicBezTo>
                    <a:pt x="19" y="309"/>
                    <a:pt x="22" y="314"/>
                    <a:pt x="27" y="318"/>
                  </a:cubicBezTo>
                  <a:cubicBezTo>
                    <a:pt x="31" y="320"/>
                    <a:pt x="35" y="321"/>
                    <a:pt x="40" y="319"/>
                  </a:cubicBezTo>
                  <a:cubicBezTo>
                    <a:pt x="43" y="326"/>
                    <a:pt x="48" y="330"/>
                    <a:pt x="55" y="330"/>
                  </a:cubicBezTo>
                  <a:cubicBezTo>
                    <a:pt x="56" y="330"/>
                    <a:pt x="56" y="330"/>
                    <a:pt x="57" y="330"/>
                  </a:cubicBezTo>
                  <a:cubicBezTo>
                    <a:pt x="63" y="329"/>
                    <a:pt x="67" y="326"/>
                    <a:pt x="70" y="319"/>
                  </a:cubicBezTo>
                  <a:cubicBezTo>
                    <a:pt x="74" y="321"/>
                    <a:pt x="78" y="320"/>
                    <a:pt x="82" y="318"/>
                  </a:cubicBezTo>
                  <a:cubicBezTo>
                    <a:pt x="87" y="315"/>
                    <a:pt x="90" y="310"/>
                    <a:pt x="90" y="304"/>
                  </a:cubicBezTo>
                  <a:cubicBezTo>
                    <a:pt x="90" y="303"/>
                    <a:pt x="90" y="301"/>
                    <a:pt x="90" y="300"/>
                  </a:cubicBezTo>
                  <a:cubicBezTo>
                    <a:pt x="91" y="300"/>
                    <a:pt x="92" y="300"/>
                    <a:pt x="93" y="300"/>
                  </a:cubicBezTo>
                  <a:cubicBezTo>
                    <a:pt x="97" y="300"/>
                    <a:pt x="102" y="299"/>
                    <a:pt x="105" y="296"/>
                  </a:cubicBezTo>
                  <a:cubicBezTo>
                    <a:pt x="108" y="293"/>
                    <a:pt x="110" y="289"/>
                    <a:pt x="110" y="284"/>
                  </a:cubicBezTo>
                  <a:cubicBezTo>
                    <a:pt x="110" y="273"/>
                    <a:pt x="110" y="263"/>
                    <a:pt x="110" y="252"/>
                  </a:cubicBezTo>
                  <a:cubicBezTo>
                    <a:pt x="110" y="246"/>
                    <a:pt x="110" y="241"/>
                    <a:pt x="110" y="235"/>
                  </a:cubicBezTo>
                  <a:cubicBezTo>
                    <a:pt x="110" y="224"/>
                    <a:pt x="110" y="212"/>
                    <a:pt x="110" y="201"/>
                  </a:cubicBezTo>
                  <a:cubicBezTo>
                    <a:pt x="110" y="184"/>
                    <a:pt x="103" y="170"/>
                    <a:pt x="91" y="159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0"/>
                    <a:pt x="90" y="105"/>
                    <a:pt x="90" y="67"/>
                  </a:cubicBezTo>
                  <a:cubicBezTo>
                    <a:pt x="181" y="67"/>
                    <a:pt x="181" y="67"/>
                    <a:pt x="181" y="67"/>
                  </a:cubicBezTo>
                  <a:cubicBezTo>
                    <a:pt x="191" y="67"/>
                    <a:pt x="200" y="75"/>
                    <a:pt x="201" y="86"/>
                  </a:cubicBezTo>
                  <a:cubicBezTo>
                    <a:pt x="201" y="99"/>
                    <a:pt x="201" y="99"/>
                    <a:pt x="201" y="99"/>
                  </a:cubicBezTo>
                  <a:cubicBezTo>
                    <a:pt x="179" y="99"/>
                    <a:pt x="179" y="99"/>
                    <a:pt x="179" y="99"/>
                  </a:cubicBezTo>
                  <a:cubicBezTo>
                    <a:pt x="163" y="101"/>
                    <a:pt x="152" y="115"/>
                    <a:pt x="151" y="131"/>
                  </a:cubicBezTo>
                  <a:cubicBezTo>
                    <a:pt x="151" y="131"/>
                    <a:pt x="151" y="171"/>
                    <a:pt x="151" y="171"/>
                  </a:cubicBezTo>
                  <a:cubicBezTo>
                    <a:pt x="151" y="171"/>
                    <a:pt x="151" y="172"/>
                    <a:pt x="151" y="172"/>
                  </a:cubicBezTo>
                  <a:cubicBezTo>
                    <a:pt x="151" y="248"/>
                    <a:pt x="151" y="248"/>
                    <a:pt x="151" y="248"/>
                  </a:cubicBezTo>
                  <a:cubicBezTo>
                    <a:pt x="151" y="251"/>
                    <a:pt x="154" y="254"/>
                    <a:pt x="157" y="254"/>
                  </a:cubicBezTo>
                  <a:cubicBezTo>
                    <a:pt x="183" y="254"/>
                    <a:pt x="183" y="254"/>
                    <a:pt x="183" y="254"/>
                  </a:cubicBezTo>
                  <a:cubicBezTo>
                    <a:pt x="185" y="254"/>
                    <a:pt x="185" y="254"/>
                    <a:pt x="185" y="254"/>
                  </a:cubicBezTo>
                  <a:cubicBezTo>
                    <a:pt x="228" y="254"/>
                    <a:pt x="228" y="254"/>
                    <a:pt x="228" y="254"/>
                  </a:cubicBezTo>
                  <a:cubicBezTo>
                    <a:pt x="236" y="254"/>
                    <a:pt x="236" y="254"/>
                    <a:pt x="236" y="254"/>
                  </a:cubicBezTo>
                  <a:cubicBezTo>
                    <a:pt x="256" y="254"/>
                    <a:pt x="256" y="254"/>
                    <a:pt x="256" y="254"/>
                  </a:cubicBezTo>
                  <a:cubicBezTo>
                    <a:pt x="259" y="254"/>
                    <a:pt x="262" y="251"/>
                    <a:pt x="262" y="248"/>
                  </a:cubicBezTo>
                  <a:cubicBezTo>
                    <a:pt x="262" y="172"/>
                    <a:pt x="262" y="172"/>
                    <a:pt x="262" y="172"/>
                  </a:cubicBezTo>
                  <a:cubicBezTo>
                    <a:pt x="262" y="172"/>
                    <a:pt x="262" y="171"/>
                    <a:pt x="262" y="171"/>
                  </a:cubicBezTo>
                  <a:cubicBezTo>
                    <a:pt x="262" y="171"/>
                    <a:pt x="262" y="131"/>
                    <a:pt x="262" y="131"/>
                  </a:cubicBezTo>
                  <a:close/>
                  <a:moveTo>
                    <a:pt x="236" y="159"/>
                  </a:moveTo>
                  <a:cubicBezTo>
                    <a:pt x="228" y="159"/>
                    <a:pt x="228" y="159"/>
                    <a:pt x="228" y="159"/>
                  </a:cubicBezTo>
                  <a:cubicBezTo>
                    <a:pt x="185" y="159"/>
                    <a:pt x="185" y="159"/>
                    <a:pt x="185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65" y="159"/>
                    <a:pt x="165" y="159"/>
                    <a:pt x="165" y="159"/>
                  </a:cubicBezTo>
                  <a:cubicBezTo>
                    <a:pt x="165" y="148"/>
                    <a:pt x="165" y="131"/>
                    <a:pt x="165" y="131"/>
                  </a:cubicBezTo>
                  <a:cubicBezTo>
                    <a:pt x="165" y="120"/>
                    <a:pt x="174" y="111"/>
                    <a:pt x="185" y="111"/>
                  </a:cubicBezTo>
                  <a:cubicBezTo>
                    <a:pt x="185" y="111"/>
                    <a:pt x="185" y="111"/>
                    <a:pt x="185" y="111"/>
                  </a:cubicBezTo>
                  <a:cubicBezTo>
                    <a:pt x="185" y="111"/>
                    <a:pt x="185" y="111"/>
                    <a:pt x="185" y="111"/>
                  </a:cubicBezTo>
                  <a:cubicBezTo>
                    <a:pt x="228" y="111"/>
                    <a:pt x="228" y="111"/>
                    <a:pt x="228" y="111"/>
                  </a:cubicBezTo>
                  <a:cubicBezTo>
                    <a:pt x="228" y="111"/>
                    <a:pt x="228" y="111"/>
                    <a:pt x="228" y="111"/>
                  </a:cubicBezTo>
                  <a:cubicBezTo>
                    <a:pt x="228" y="111"/>
                    <a:pt x="228" y="111"/>
                    <a:pt x="228" y="111"/>
                  </a:cubicBezTo>
                  <a:cubicBezTo>
                    <a:pt x="239" y="111"/>
                    <a:pt x="248" y="120"/>
                    <a:pt x="249" y="131"/>
                  </a:cubicBezTo>
                  <a:cubicBezTo>
                    <a:pt x="249" y="131"/>
                    <a:pt x="249" y="148"/>
                    <a:pt x="249" y="159"/>
                  </a:cubicBezTo>
                  <a:lnTo>
                    <a:pt x="236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82284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70810_PPT-Master_PL">
  <a:themeElements>
    <a:clrScheme name="DKMS scwarz">
      <a:dk1>
        <a:srgbClr val="000000"/>
      </a:dk1>
      <a:lt1>
        <a:sysClr val="window" lastClr="FFFFFF"/>
      </a:lt1>
      <a:dk2>
        <a:srgbClr val="FEDB00"/>
      </a:dk2>
      <a:lt2>
        <a:srgbClr val="753BBD"/>
      </a:lt2>
      <a:accent1>
        <a:srgbClr val="E2001A"/>
      </a:accent1>
      <a:accent2>
        <a:srgbClr val="F399A3"/>
      </a:accent2>
      <a:accent3>
        <a:srgbClr val="EE6676"/>
      </a:accent3>
      <a:accent4>
        <a:srgbClr val="E83348"/>
      </a:accent4>
      <a:accent5>
        <a:srgbClr val="00A3E0"/>
      </a:accent5>
      <a:accent6>
        <a:srgbClr val="78D64B"/>
      </a:accent6>
      <a:hlink>
        <a:srgbClr val="000000"/>
      </a:hlink>
      <a:folHlink>
        <a:srgbClr val="000000"/>
      </a:folHlink>
    </a:clrScheme>
    <a:fontScheme name="Benutzerdefiniert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ADA"/>
        </a:solidFill>
      </a:spPr>
      <a:bodyPr wrap="square" lIns="36000" tIns="36000" rIns="36000" bIns="36000" rtlCol="0" anchor="t">
        <a:noAutofit/>
      </a:bodyPr>
      <a:lstStyle>
        <a:defPPr marL="180000" indent="-180000" algn="l">
          <a:spcBef>
            <a:spcPts val="600"/>
          </a:spcBef>
          <a:buClr>
            <a:schemeClr val="accent1"/>
          </a:buClr>
          <a:buFont typeface="Arial" panose="020B0604020202020204" pitchFamily="34" charset="0"/>
          <a:buChar char="•"/>
          <a:defRPr dirty="0" err="1" smtClean="0"/>
        </a:defPPr>
      </a:lst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180000" indent="-180000" algn="l" defTabSz="914400" rtl="0" eaLnBrk="1" latinLnBrk="0" hangingPunct="1">
          <a:spcBef>
            <a:spcPts val="600"/>
          </a:spcBef>
          <a:buClr>
            <a:schemeClr val="accent1"/>
          </a:buClr>
          <a:buFont typeface="Arial" panose="020B0604020202020204" pitchFamily="34" charset="0"/>
          <a:buChar char="•"/>
          <a:defRPr sz="1800" kern="1200" baseline="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DKMS black 100%">
      <a:srgbClr val="000000"/>
    </a:custClr>
    <a:custClr name="80%">
      <a:srgbClr val="575756"/>
    </a:custClr>
    <a:custClr name="60%">
      <a:srgbClr val="878787"/>
    </a:custClr>
    <a:custClr name="40%">
      <a:srgbClr val="B2B2B2"/>
    </a:custClr>
    <a:custClr name="20%">
      <a:srgbClr val="DADADA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739</Words>
  <Application>Microsoft Office PowerPoint</Application>
  <PresentationFormat>Pokaz na ekranie (4:3)</PresentationFormat>
  <Paragraphs>168</Paragraphs>
  <Slides>13</Slides>
  <Notes>11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170810_PPT-Master_PL</vt:lpstr>
      <vt:lpstr>NAJWAŻNIEJSZE INFORMACJE  O DAWSTWIE SZPIKU</vt:lpstr>
      <vt:lpstr>O Fundacji DKMS</vt:lpstr>
      <vt:lpstr>Misja i cele Fundacji DKMS</vt:lpstr>
      <vt:lpstr>DKMS w liczbach</vt:lpstr>
      <vt:lpstr>Potencjalni Dawcy szpiku w Polsce</vt:lpstr>
      <vt:lpstr>Co 40 minut…</vt:lpstr>
      <vt:lpstr>Kto może zostać potencjalnym Dawcą szpiku w Fundacji DKMS?</vt:lpstr>
      <vt:lpstr>5 kroków do zostania Dawcą szpiku</vt:lpstr>
      <vt:lpstr>Pobranie krwiotwórczych komórek macierzystych  z krwi odwodowej</vt:lpstr>
      <vt:lpstr>Pobranie szpiku kostnego z talerza kości biodrowej</vt:lpstr>
      <vt:lpstr>Co jeszcze trzeba wiedzieć odnośnie pobrania szpiku?</vt:lpstr>
      <vt:lpstr>Ważne informacje dla Dawcy</vt:lpstr>
      <vt:lpstr>Slajd 13</vt:lpstr>
    </vt:vector>
  </TitlesOfParts>
  <Company>DKMS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Zdunczyk, Joanna</dc:creator>
  <dc:description>Optimized for Power Point 2010</dc:description>
  <cp:lastModifiedBy>Dell gx520</cp:lastModifiedBy>
  <cp:revision>231</cp:revision>
  <cp:lastPrinted>2018-03-09T13:37:42Z</cp:lastPrinted>
  <dcterms:created xsi:type="dcterms:W3CDTF">2017-10-17T09:10:55Z</dcterms:created>
  <dcterms:modified xsi:type="dcterms:W3CDTF">2021-02-11T07:41:54Z</dcterms:modified>
  <cp:category>PowerPoint Master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435578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